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68" r:id="rId2"/>
    <p:sldId id="257" r:id="rId3"/>
    <p:sldId id="258" r:id="rId4"/>
    <p:sldId id="259" r:id="rId5"/>
    <p:sldId id="260" r:id="rId6"/>
    <p:sldId id="261" r:id="rId7"/>
    <p:sldId id="262" r:id="rId8"/>
    <p:sldId id="264" r:id="rId9"/>
    <p:sldId id="279" r:id="rId10"/>
    <p:sldId id="275" r:id="rId11"/>
    <p:sldId id="276" r:id="rId12"/>
    <p:sldId id="277" r:id="rId13"/>
    <p:sldId id="278" r:id="rId14"/>
    <p:sldId id="265" r:id="rId15"/>
    <p:sldId id="266" r:id="rId16"/>
    <p:sldId id="270" r:id="rId17"/>
    <p:sldId id="269" r:id="rId18"/>
    <p:sldId id="271" r:id="rId19"/>
    <p:sldId id="272" r:id="rId20"/>
    <p:sldId id="273" r:id="rId21"/>
    <p:sldId id="274" r:id="rId22"/>
    <p:sldId id="280" r:id="rId23"/>
    <p:sldId id="281" r:id="rId24"/>
    <p:sldId id="282" r:id="rId25"/>
    <p:sldId id="283" r:id="rId26"/>
    <p:sldId id="284" r:id="rId27"/>
    <p:sldId id="285" r:id="rId28"/>
    <p:sldId id="286" r:id="rId29"/>
    <p:sldId id="287" r:id="rId30"/>
    <p:sldId id="288" r:id="rId3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65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4B3FED-0F85-4602-A3E3-F3397F405760}" type="datetimeFigureOut">
              <a:rPr lang="ru-RU" smtClean="0"/>
              <a:t>31.03.2019</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013EC9-42DC-46A4-8C21-7D2D85AE6D0B}" type="slidenum">
              <a:rPr lang="ru-RU" smtClean="0"/>
              <a:t>‹#›</a:t>
            </a:fld>
            <a:endParaRPr lang="ru-RU"/>
          </a:p>
        </p:txBody>
      </p:sp>
    </p:spTree>
    <p:extLst>
      <p:ext uri="{BB962C8B-B14F-4D97-AF65-F5344CB8AC3E}">
        <p14:creationId xmlns:p14="http://schemas.microsoft.com/office/powerpoint/2010/main" val="3842879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FD5EC76-B0E4-4C9B-A30F-1ACC6506742A}" type="slidenum">
              <a:rPr lang="ru-RU" smtClean="0"/>
              <a:t>1</a:t>
            </a:fld>
            <a:endParaRPr lang="ru-RU" dirty="0"/>
          </a:p>
        </p:txBody>
      </p:sp>
    </p:spTree>
    <p:extLst>
      <p:ext uri="{BB962C8B-B14F-4D97-AF65-F5344CB8AC3E}">
        <p14:creationId xmlns:p14="http://schemas.microsoft.com/office/powerpoint/2010/main" val="465772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ea typeface="Arial" panose="020B0604020202020204" pitchFamily="34" charset="0"/>
              <a:cs typeface="Geneva" pitchFamily="1" charset="0"/>
            </a:endParaRPr>
          </a:p>
        </p:txBody>
      </p:sp>
      <p:sp>
        <p:nvSpPr>
          <p:cNvPr id="3174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52CF747-B11A-40F4-B861-52A5C58D3396}" type="slidenum">
              <a:rPr lang="en-US" altLang="ru-RU" smtClean="0"/>
              <a:pPr/>
              <a:t>10</a:t>
            </a:fld>
            <a:endParaRPr lang="en-US" altLang="ru-RU" smtClean="0"/>
          </a:p>
        </p:txBody>
      </p:sp>
    </p:spTree>
    <p:extLst>
      <p:ext uri="{BB962C8B-B14F-4D97-AF65-F5344CB8AC3E}">
        <p14:creationId xmlns:p14="http://schemas.microsoft.com/office/powerpoint/2010/main" val="2872010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ea typeface="Arial" panose="020B0604020202020204" pitchFamily="34" charset="0"/>
              <a:cs typeface="Geneva" pitchFamily="1" charset="0"/>
            </a:endParaRPr>
          </a:p>
        </p:txBody>
      </p:sp>
      <p:sp>
        <p:nvSpPr>
          <p:cNvPr id="3379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EFFBBF9-2E0A-4811-8E56-A649853140F1}" type="slidenum">
              <a:rPr lang="en-US" altLang="ru-RU" smtClean="0"/>
              <a:pPr/>
              <a:t>11</a:t>
            </a:fld>
            <a:endParaRPr lang="en-US" altLang="ru-RU" smtClean="0"/>
          </a:p>
        </p:txBody>
      </p:sp>
    </p:spTree>
    <p:extLst>
      <p:ext uri="{BB962C8B-B14F-4D97-AF65-F5344CB8AC3E}">
        <p14:creationId xmlns:p14="http://schemas.microsoft.com/office/powerpoint/2010/main" val="3347742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ea typeface="Arial" panose="020B0604020202020204" pitchFamily="34" charset="0"/>
              <a:cs typeface="Geneva" pitchFamily="1" charset="0"/>
            </a:endParaRPr>
          </a:p>
        </p:txBody>
      </p:sp>
      <p:sp>
        <p:nvSpPr>
          <p:cNvPr id="35844"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4A7FB88-4AAF-4517-93E3-5198B2AE0ABB}" type="slidenum">
              <a:rPr lang="en-US" altLang="ru-RU" smtClean="0"/>
              <a:pPr/>
              <a:t>12</a:t>
            </a:fld>
            <a:endParaRPr lang="en-US" altLang="ru-RU" smtClean="0"/>
          </a:p>
        </p:txBody>
      </p:sp>
    </p:spTree>
    <p:extLst>
      <p:ext uri="{BB962C8B-B14F-4D97-AF65-F5344CB8AC3E}">
        <p14:creationId xmlns:p14="http://schemas.microsoft.com/office/powerpoint/2010/main" val="3535080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ea typeface="Arial" panose="020B0604020202020204" pitchFamily="34" charset="0"/>
              <a:cs typeface="Geneva" pitchFamily="1" charset="0"/>
            </a:endParaRPr>
          </a:p>
        </p:txBody>
      </p:sp>
      <p:sp>
        <p:nvSpPr>
          <p:cNvPr id="37892"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DEFAC21-1C3F-41E3-A041-E795807FDFDA}" type="slidenum">
              <a:rPr lang="en-US" altLang="ru-RU" smtClean="0"/>
              <a:pPr/>
              <a:t>13</a:t>
            </a:fld>
            <a:endParaRPr lang="en-US" altLang="ru-RU" smtClean="0"/>
          </a:p>
        </p:txBody>
      </p:sp>
    </p:spTree>
    <p:extLst>
      <p:ext uri="{BB962C8B-B14F-4D97-AF65-F5344CB8AC3E}">
        <p14:creationId xmlns:p14="http://schemas.microsoft.com/office/powerpoint/2010/main" val="2398239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FD5EC76-B0E4-4C9B-A30F-1ACC6506742A}" type="slidenum">
              <a:rPr lang="ru-RU" smtClean="0"/>
              <a:t>23</a:t>
            </a:fld>
            <a:endParaRPr lang="ru-RU" dirty="0"/>
          </a:p>
        </p:txBody>
      </p:sp>
    </p:spTree>
    <p:extLst>
      <p:ext uri="{BB962C8B-B14F-4D97-AF65-F5344CB8AC3E}">
        <p14:creationId xmlns:p14="http://schemas.microsoft.com/office/powerpoint/2010/main" val="2618975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CA92C50-CDB7-4048-8BB8-08C1568C893B}" type="datetimeFigureOut">
              <a:rPr lang="ru-RU" smtClean="0"/>
              <a:t>31.03.2019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A326BA-C4A4-400C-8A7B-444BD5D9E10B}" type="slidenum">
              <a:rPr lang="ru-RU" smtClean="0"/>
              <a:t>‹#›</a:t>
            </a:fld>
            <a:endParaRPr lang="ru-RU"/>
          </a:p>
        </p:txBody>
      </p:sp>
    </p:spTree>
    <p:extLst>
      <p:ext uri="{BB962C8B-B14F-4D97-AF65-F5344CB8AC3E}">
        <p14:creationId xmlns:p14="http://schemas.microsoft.com/office/powerpoint/2010/main" val="1061329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CA92C50-CDB7-4048-8BB8-08C1568C893B}" type="datetimeFigureOut">
              <a:rPr lang="ru-RU" smtClean="0"/>
              <a:t>31.03.2019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A326BA-C4A4-400C-8A7B-444BD5D9E10B}" type="slidenum">
              <a:rPr lang="ru-RU" smtClean="0"/>
              <a:t>‹#›</a:t>
            </a:fld>
            <a:endParaRPr lang="ru-RU"/>
          </a:p>
        </p:txBody>
      </p:sp>
    </p:spTree>
    <p:extLst>
      <p:ext uri="{BB962C8B-B14F-4D97-AF65-F5344CB8AC3E}">
        <p14:creationId xmlns:p14="http://schemas.microsoft.com/office/powerpoint/2010/main" val="606386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CA92C50-CDB7-4048-8BB8-08C1568C893B}" type="datetimeFigureOut">
              <a:rPr lang="ru-RU" smtClean="0"/>
              <a:t>31.03.2019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A326BA-C4A4-400C-8A7B-444BD5D9E10B}" type="slidenum">
              <a:rPr lang="ru-RU" smtClean="0"/>
              <a:t>‹#›</a:t>
            </a:fld>
            <a:endParaRPr lang="ru-RU"/>
          </a:p>
        </p:txBody>
      </p:sp>
    </p:spTree>
    <p:extLst>
      <p:ext uri="{BB962C8B-B14F-4D97-AF65-F5344CB8AC3E}">
        <p14:creationId xmlns:p14="http://schemas.microsoft.com/office/powerpoint/2010/main" val="2306188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cxnSp>
        <p:nvCxnSpPr>
          <p:cNvPr id="2" name="Straight Connector 7"/>
          <p:cNvCxnSpPr/>
          <p:nvPr userDrawn="1"/>
        </p:nvCxnSpPr>
        <p:spPr>
          <a:xfrm>
            <a:off x="937986" y="1256725"/>
            <a:ext cx="10341380" cy="1439"/>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Date Placeholder 4"/>
          <p:cNvSpPr>
            <a:spLocks noGrp="1"/>
          </p:cNvSpPr>
          <p:nvPr>
            <p:ph type="dt" sz="half" idx="10"/>
          </p:nvPr>
        </p:nvSpPr>
        <p:spPr/>
        <p:txBody>
          <a:bodyPr/>
          <a:lstStyle>
            <a:lvl1pPr>
              <a:defRPr/>
            </a:lvl1pPr>
          </a:lstStyle>
          <a:p>
            <a:pPr>
              <a:defRPr/>
            </a:pPr>
            <a:fld id="{88E2F216-C43E-4460-894C-24117C7CCEF6}" type="datetime1">
              <a:rPr lang="en-US" altLang="ru-RU"/>
              <a:pPr>
                <a:defRPr/>
              </a:pPr>
              <a:t>3/31/2019</a:t>
            </a:fld>
            <a:endParaRPr lang="en-US" altLang="ru-RU" dirty="0"/>
          </a:p>
        </p:txBody>
      </p:sp>
      <p:sp>
        <p:nvSpPr>
          <p:cNvPr id="4" name="Footer Placeholder 5"/>
          <p:cNvSpPr>
            <a:spLocks noGrp="1"/>
          </p:cNvSpPr>
          <p:nvPr>
            <p:ph type="ftr" sz="quarter" idx="11"/>
          </p:nvPr>
        </p:nvSpPr>
        <p:spPr/>
        <p:txBody>
          <a:bodyPr/>
          <a:lstStyle>
            <a:lvl1pPr>
              <a:defRPr/>
            </a:lvl1pPr>
          </a:lstStyle>
          <a:p>
            <a:pPr>
              <a:defRPr/>
            </a:pPr>
            <a:endParaRPr lang="en-US"/>
          </a:p>
        </p:txBody>
      </p:sp>
      <p:sp>
        <p:nvSpPr>
          <p:cNvPr id="5" name="Slide Number Placeholder 6"/>
          <p:cNvSpPr>
            <a:spLocks noGrp="1"/>
          </p:cNvSpPr>
          <p:nvPr>
            <p:ph type="sldNum" sz="quarter" idx="12"/>
          </p:nvPr>
        </p:nvSpPr>
        <p:spPr/>
        <p:txBody>
          <a:bodyPr/>
          <a:lstStyle>
            <a:lvl1pPr>
              <a:defRPr/>
            </a:lvl1pPr>
          </a:lstStyle>
          <a:p>
            <a:pPr>
              <a:defRPr/>
            </a:pPr>
            <a:fld id="{F4D0FF81-039C-44DB-8E01-C85BF416729C}" type="slidenum">
              <a:rPr lang="en-US" altLang="ru-RU"/>
              <a:pPr>
                <a:defRPr/>
              </a:pPr>
              <a:t>‹#›</a:t>
            </a:fld>
            <a:endParaRPr lang="en-US" altLang="ru-RU" dirty="0"/>
          </a:p>
        </p:txBody>
      </p:sp>
    </p:spTree>
    <p:extLst>
      <p:ext uri="{BB962C8B-B14F-4D97-AF65-F5344CB8AC3E}">
        <p14:creationId xmlns:p14="http://schemas.microsoft.com/office/powerpoint/2010/main" val="2227188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CA92C50-CDB7-4048-8BB8-08C1568C893B}" type="datetimeFigureOut">
              <a:rPr lang="ru-RU" smtClean="0"/>
              <a:t>31.03.2019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A326BA-C4A4-400C-8A7B-444BD5D9E10B}" type="slidenum">
              <a:rPr lang="ru-RU" smtClean="0"/>
              <a:t>‹#›</a:t>
            </a:fld>
            <a:endParaRPr lang="ru-RU"/>
          </a:p>
        </p:txBody>
      </p:sp>
    </p:spTree>
    <p:extLst>
      <p:ext uri="{BB962C8B-B14F-4D97-AF65-F5344CB8AC3E}">
        <p14:creationId xmlns:p14="http://schemas.microsoft.com/office/powerpoint/2010/main" val="1468251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CA92C50-CDB7-4048-8BB8-08C1568C893B}" type="datetimeFigureOut">
              <a:rPr lang="ru-RU" smtClean="0"/>
              <a:t>31.03.2019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A326BA-C4A4-400C-8A7B-444BD5D9E10B}" type="slidenum">
              <a:rPr lang="ru-RU" smtClean="0"/>
              <a:t>‹#›</a:t>
            </a:fld>
            <a:endParaRPr lang="ru-RU"/>
          </a:p>
        </p:txBody>
      </p:sp>
    </p:spTree>
    <p:extLst>
      <p:ext uri="{BB962C8B-B14F-4D97-AF65-F5344CB8AC3E}">
        <p14:creationId xmlns:p14="http://schemas.microsoft.com/office/powerpoint/2010/main" val="1359593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CA92C50-CDB7-4048-8BB8-08C1568C893B}" type="datetimeFigureOut">
              <a:rPr lang="ru-RU" smtClean="0"/>
              <a:t>31.03.2019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4A326BA-C4A4-400C-8A7B-444BD5D9E10B}" type="slidenum">
              <a:rPr lang="ru-RU" smtClean="0"/>
              <a:t>‹#›</a:t>
            </a:fld>
            <a:endParaRPr lang="ru-RU"/>
          </a:p>
        </p:txBody>
      </p:sp>
    </p:spTree>
    <p:extLst>
      <p:ext uri="{BB962C8B-B14F-4D97-AF65-F5344CB8AC3E}">
        <p14:creationId xmlns:p14="http://schemas.microsoft.com/office/powerpoint/2010/main" val="1385621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CA92C50-CDB7-4048-8BB8-08C1568C893B}" type="datetimeFigureOut">
              <a:rPr lang="ru-RU" smtClean="0"/>
              <a:t>31.03.2019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4A326BA-C4A4-400C-8A7B-444BD5D9E10B}" type="slidenum">
              <a:rPr lang="ru-RU" smtClean="0"/>
              <a:t>‹#›</a:t>
            </a:fld>
            <a:endParaRPr lang="ru-RU"/>
          </a:p>
        </p:txBody>
      </p:sp>
    </p:spTree>
    <p:extLst>
      <p:ext uri="{BB962C8B-B14F-4D97-AF65-F5344CB8AC3E}">
        <p14:creationId xmlns:p14="http://schemas.microsoft.com/office/powerpoint/2010/main" val="4064858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CA92C50-CDB7-4048-8BB8-08C1568C893B}" type="datetimeFigureOut">
              <a:rPr lang="ru-RU" smtClean="0"/>
              <a:t>31.03.2019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4A326BA-C4A4-400C-8A7B-444BD5D9E10B}" type="slidenum">
              <a:rPr lang="ru-RU" smtClean="0"/>
              <a:t>‹#›</a:t>
            </a:fld>
            <a:endParaRPr lang="ru-RU"/>
          </a:p>
        </p:txBody>
      </p:sp>
    </p:spTree>
    <p:extLst>
      <p:ext uri="{BB962C8B-B14F-4D97-AF65-F5344CB8AC3E}">
        <p14:creationId xmlns:p14="http://schemas.microsoft.com/office/powerpoint/2010/main" val="3011423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CA92C50-CDB7-4048-8BB8-08C1568C893B}" type="datetimeFigureOut">
              <a:rPr lang="ru-RU" smtClean="0"/>
              <a:t>31.03.2019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4A326BA-C4A4-400C-8A7B-444BD5D9E10B}" type="slidenum">
              <a:rPr lang="ru-RU" smtClean="0"/>
              <a:t>‹#›</a:t>
            </a:fld>
            <a:endParaRPr lang="ru-RU"/>
          </a:p>
        </p:txBody>
      </p:sp>
    </p:spTree>
    <p:extLst>
      <p:ext uri="{BB962C8B-B14F-4D97-AF65-F5344CB8AC3E}">
        <p14:creationId xmlns:p14="http://schemas.microsoft.com/office/powerpoint/2010/main" val="4147533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8CA92C50-CDB7-4048-8BB8-08C1568C893B}" type="datetimeFigureOut">
              <a:rPr lang="ru-RU" smtClean="0"/>
              <a:t>31.03.2019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4A326BA-C4A4-400C-8A7B-444BD5D9E10B}" type="slidenum">
              <a:rPr lang="ru-RU" smtClean="0"/>
              <a:t>‹#›</a:t>
            </a:fld>
            <a:endParaRPr lang="ru-RU"/>
          </a:p>
        </p:txBody>
      </p:sp>
    </p:spTree>
    <p:extLst>
      <p:ext uri="{BB962C8B-B14F-4D97-AF65-F5344CB8AC3E}">
        <p14:creationId xmlns:p14="http://schemas.microsoft.com/office/powerpoint/2010/main" val="4195817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8CA92C50-CDB7-4048-8BB8-08C1568C893B}" type="datetimeFigureOut">
              <a:rPr lang="ru-RU" smtClean="0"/>
              <a:t>31.03.2019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4A326BA-C4A4-400C-8A7B-444BD5D9E10B}" type="slidenum">
              <a:rPr lang="ru-RU" smtClean="0"/>
              <a:t>‹#›</a:t>
            </a:fld>
            <a:endParaRPr lang="ru-RU"/>
          </a:p>
        </p:txBody>
      </p:sp>
    </p:spTree>
    <p:extLst>
      <p:ext uri="{BB962C8B-B14F-4D97-AF65-F5344CB8AC3E}">
        <p14:creationId xmlns:p14="http://schemas.microsoft.com/office/powerpoint/2010/main" val="1660951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92C50-CDB7-4048-8BB8-08C1568C893B}" type="datetimeFigureOut">
              <a:rPr lang="ru-RU" smtClean="0"/>
              <a:t>31.03.2019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326BA-C4A4-400C-8A7B-444BD5D9E10B}" type="slidenum">
              <a:rPr lang="ru-RU" smtClean="0"/>
              <a:t>‹#›</a:t>
            </a:fld>
            <a:endParaRPr lang="ru-RU"/>
          </a:p>
        </p:txBody>
      </p:sp>
    </p:spTree>
    <p:extLst>
      <p:ext uri="{BB962C8B-B14F-4D97-AF65-F5344CB8AC3E}">
        <p14:creationId xmlns:p14="http://schemas.microsoft.com/office/powerpoint/2010/main" val="1937466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consultantplus://offline/ref=769DC3C0188DCF8931E696F0B9DCA89B893231A04DCCF5F0999F2FE17C098D51ACD21E94313ADEBDD9Y9N" TargetMode="External"/><Relationship Id="rId2" Type="http://schemas.openxmlformats.org/officeDocument/2006/relationships/hyperlink" Target="consultantplus://offline/ref=769DC3C0188DCF8931E696F0B9DCA89B893231A04DCCF5F0999F2FE17C098D51ACD21E94313ADEBDD9YFN" TargetMode="Externa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consultantplus://offline/ref=769DC3C0188DCF8931E696F0B9DCA89B893231A04DCCF5F0999F2FE17C098D51ACD21E94313ADEBDD9Y9N"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consultantplus://offline/ref=769DC3C0188DCF8931E696F0B9DCA89B893231A04DCCF5F0999F2FE17C098D51ACD21E94313ADEBDD9Y9N"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6858000"/>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ru-RU" sz="3600" b="1" dirty="0">
                <a:solidFill>
                  <a:srgbClr val="C00000"/>
                </a:solidFill>
              </a:rPr>
              <a:t>Противодействие коррупции в ГУ (ГУП), подведомственных исполнительным органам государственной власти </a:t>
            </a:r>
            <a:br>
              <a:rPr lang="ru-RU" sz="3600" b="1" dirty="0">
                <a:solidFill>
                  <a:srgbClr val="C00000"/>
                </a:solidFill>
              </a:rPr>
            </a:br>
            <a:r>
              <a:rPr lang="ru-RU" sz="3600" b="1" dirty="0" smtClean="0">
                <a:solidFill>
                  <a:srgbClr val="C00000"/>
                </a:solidFill>
              </a:rPr>
              <a:t>Санкт-Петербурга</a:t>
            </a:r>
            <a:r>
              <a:rPr lang="ru-RU" sz="3600" b="1" dirty="0"/>
              <a:t/>
            </a:r>
            <a:br>
              <a:rPr lang="ru-RU" sz="3600" b="1" dirty="0"/>
            </a:br>
            <a:r>
              <a:rPr lang="ru-RU" sz="2000" b="1" dirty="0"/>
              <a:t>                 </a:t>
            </a:r>
            <a:r>
              <a:rPr lang="en-US" sz="2000" b="1" dirty="0"/>
              <a:t>                                  </a:t>
            </a:r>
            <a:br>
              <a:rPr lang="en-US" sz="2000" b="1" dirty="0"/>
            </a:br>
            <a:r>
              <a:rPr lang="en-US" sz="2000" b="1" dirty="0"/>
              <a:t>                                       </a:t>
            </a:r>
            <a:r>
              <a:rPr lang="ru-RU" sz="2000" b="1" dirty="0"/>
              <a:t>  </a:t>
            </a:r>
            <a:r>
              <a:rPr lang="ru-RU" sz="2000" b="1" dirty="0" smtClean="0"/>
              <a:t>                                                                            </a:t>
            </a:r>
            <a:br>
              <a:rPr lang="ru-RU" sz="2000" b="1" dirty="0" smtClean="0"/>
            </a:br>
            <a:r>
              <a:rPr lang="ru-RU" sz="2000" b="1" dirty="0"/>
              <a:t/>
            </a:r>
            <a:br>
              <a:rPr lang="ru-RU" sz="2000" b="1" dirty="0"/>
            </a:br>
            <a:r>
              <a:rPr lang="ru-RU" sz="2000" b="1" dirty="0" smtClean="0"/>
              <a:t/>
            </a:r>
            <a:br>
              <a:rPr lang="ru-RU" sz="2000" b="1" dirty="0" smtClean="0"/>
            </a:br>
            <a:r>
              <a:rPr lang="ru-RU" sz="2000" b="1" dirty="0"/>
              <a:t/>
            </a:r>
            <a:br>
              <a:rPr lang="ru-RU" sz="2000" b="1" dirty="0"/>
            </a:br>
            <a:r>
              <a:rPr lang="ru-RU" sz="2000" b="1" dirty="0" smtClean="0"/>
              <a:t/>
            </a:r>
            <a:br>
              <a:rPr lang="ru-RU" sz="2000" b="1" dirty="0" smtClean="0"/>
            </a:br>
            <a:r>
              <a:rPr lang="ru-RU" sz="2000" b="1" dirty="0"/>
              <a:t/>
            </a:r>
            <a:br>
              <a:rPr lang="ru-RU" sz="2000" b="1" dirty="0"/>
            </a:br>
            <a:r>
              <a:rPr lang="ru-RU" sz="2000" b="1" dirty="0" smtClean="0"/>
              <a:t>                                                                                           </a:t>
            </a:r>
            <a:r>
              <a:rPr lang="ru-RU" sz="2000" b="1" dirty="0" smtClean="0">
                <a:solidFill>
                  <a:srgbClr val="C00000"/>
                </a:solidFill>
              </a:rPr>
              <a:t>Лагуткин </a:t>
            </a:r>
            <a:r>
              <a:rPr lang="ru-RU" sz="2000" b="1" dirty="0">
                <a:solidFill>
                  <a:srgbClr val="C00000"/>
                </a:solidFill>
              </a:rPr>
              <a:t>А.А., главный специалист отдела по </a:t>
            </a:r>
            <a:br>
              <a:rPr lang="ru-RU" sz="2000" b="1" dirty="0">
                <a:solidFill>
                  <a:srgbClr val="C00000"/>
                </a:solidFill>
              </a:rPr>
            </a:br>
            <a:r>
              <a:rPr lang="ru-RU" sz="2000" b="1" dirty="0">
                <a:solidFill>
                  <a:srgbClr val="C00000"/>
                </a:solidFill>
              </a:rPr>
              <a:t>                                                                          </a:t>
            </a:r>
            <a:r>
              <a:rPr lang="ru-RU" sz="2000" b="1" dirty="0" smtClean="0">
                <a:solidFill>
                  <a:srgbClr val="C00000"/>
                </a:solidFill>
              </a:rPr>
              <a:t>                                              профилактике </a:t>
            </a:r>
            <a:r>
              <a:rPr lang="ru-RU" sz="2000" b="1" dirty="0">
                <a:solidFill>
                  <a:srgbClr val="C00000"/>
                </a:solidFill>
              </a:rPr>
              <a:t>коррупционных </a:t>
            </a:r>
            <a:br>
              <a:rPr lang="ru-RU" sz="2000" b="1" dirty="0">
                <a:solidFill>
                  <a:srgbClr val="C00000"/>
                </a:solidFill>
              </a:rPr>
            </a:br>
            <a:r>
              <a:rPr lang="ru-RU" sz="2000" b="1" dirty="0">
                <a:solidFill>
                  <a:srgbClr val="C00000"/>
                </a:solidFill>
              </a:rPr>
              <a:t>                                                                </a:t>
            </a:r>
            <a:r>
              <a:rPr lang="ru-RU" sz="2000" b="1" dirty="0" smtClean="0">
                <a:solidFill>
                  <a:srgbClr val="C00000"/>
                </a:solidFill>
              </a:rPr>
              <a:t>                                            и </a:t>
            </a:r>
            <a:r>
              <a:rPr lang="ru-RU" sz="2000" b="1" dirty="0">
                <a:solidFill>
                  <a:srgbClr val="C00000"/>
                </a:solidFill>
              </a:rPr>
              <a:t>иных правонарушений</a:t>
            </a:r>
            <a:br>
              <a:rPr lang="ru-RU" sz="2000" b="1" dirty="0">
                <a:solidFill>
                  <a:srgbClr val="C00000"/>
                </a:solidFill>
              </a:rPr>
            </a:br>
            <a:r>
              <a:rPr lang="ru-RU" sz="2000" b="1" dirty="0">
                <a:solidFill>
                  <a:srgbClr val="C00000"/>
                </a:solidFill>
              </a:rPr>
              <a:t>                                                                                    </a:t>
            </a:r>
            <a:r>
              <a:rPr lang="ru-RU" sz="2000" b="1" dirty="0" smtClean="0">
                <a:solidFill>
                  <a:srgbClr val="C00000"/>
                </a:solidFill>
              </a:rPr>
              <a:t>                                              Комитета </a:t>
            </a:r>
            <a:r>
              <a:rPr lang="ru-RU" sz="2000" b="1" dirty="0">
                <a:solidFill>
                  <a:srgbClr val="C00000"/>
                </a:solidFill>
              </a:rPr>
              <a:t>государственной службы и                   </a:t>
            </a:r>
            <a:br>
              <a:rPr lang="ru-RU" sz="2000" b="1" dirty="0">
                <a:solidFill>
                  <a:srgbClr val="C00000"/>
                </a:solidFill>
              </a:rPr>
            </a:br>
            <a:r>
              <a:rPr lang="ru-RU" sz="2000" b="1" dirty="0">
                <a:solidFill>
                  <a:srgbClr val="C00000"/>
                </a:solidFill>
              </a:rPr>
              <a:t>                                                                          </a:t>
            </a:r>
            <a:r>
              <a:rPr lang="ru-RU" sz="2000" b="1" dirty="0" smtClean="0">
                <a:solidFill>
                  <a:srgbClr val="C00000"/>
                </a:solidFill>
              </a:rPr>
              <a:t>                                                        </a:t>
            </a:r>
            <a:r>
              <a:rPr lang="ru-RU" sz="2000" b="1" dirty="0">
                <a:solidFill>
                  <a:srgbClr val="C00000"/>
                </a:solidFill>
              </a:rPr>
              <a:t>кадровой политики Администрации             </a:t>
            </a:r>
            <a:br>
              <a:rPr lang="ru-RU" sz="2000" b="1" dirty="0">
                <a:solidFill>
                  <a:srgbClr val="C00000"/>
                </a:solidFill>
              </a:rPr>
            </a:br>
            <a:r>
              <a:rPr lang="ru-RU" sz="2000" b="1" dirty="0">
                <a:solidFill>
                  <a:srgbClr val="C00000"/>
                </a:solidFill>
              </a:rPr>
              <a:t>                                                                    </a:t>
            </a:r>
            <a:r>
              <a:rPr lang="ru-RU" sz="2000" b="1" dirty="0" smtClean="0">
                <a:solidFill>
                  <a:srgbClr val="C00000"/>
                </a:solidFill>
              </a:rPr>
              <a:t>                                                  </a:t>
            </a:r>
            <a:r>
              <a:rPr lang="ru-RU" sz="2000" b="1" dirty="0">
                <a:solidFill>
                  <a:srgbClr val="C00000"/>
                </a:solidFill>
              </a:rPr>
              <a:t>Губернатора Санкт-Петербурга</a:t>
            </a:r>
            <a:br>
              <a:rPr lang="ru-RU" sz="2000" b="1" dirty="0">
                <a:solidFill>
                  <a:srgbClr val="C00000"/>
                </a:solidFill>
              </a:rPr>
            </a:br>
            <a:r>
              <a:rPr lang="ru-RU" sz="2000" b="1" dirty="0">
                <a:solidFill>
                  <a:srgbClr val="C00000"/>
                </a:solidFill>
              </a:rPr>
              <a:t>                        </a:t>
            </a:r>
            <a:r>
              <a:rPr lang="ru-RU" sz="2000" b="1" dirty="0" smtClean="0">
                <a:solidFill>
                  <a:srgbClr val="C00000"/>
                </a:solidFill>
              </a:rPr>
              <a:t>                                                    </a:t>
            </a:r>
            <a:r>
              <a:rPr lang="ru-RU" sz="2000" b="1" dirty="0">
                <a:solidFill>
                  <a:srgbClr val="C00000"/>
                </a:solidFill>
              </a:rPr>
              <a:t>576-61-33 </a:t>
            </a:r>
            <a:br>
              <a:rPr lang="ru-RU" sz="2000" b="1" dirty="0">
                <a:solidFill>
                  <a:srgbClr val="C00000"/>
                </a:solidFill>
              </a:rPr>
            </a:br>
            <a:r>
              <a:rPr lang="ru-RU" sz="2000" b="1" dirty="0">
                <a:solidFill>
                  <a:srgbClr val="C00000"/>
                </a:solidFill>
              </a:rPr>
              <a:t>                                                 </a:t>
            </a:r>
            <a:r>
              <a:rPr lang="ru-RU" sz="2000" b="1" dirty="0" smtClean="0">
                <a:solidFill>
                  <a:srgbClr val="C00000"/>
                </a:solidFill>
              </a:rPr>
              <a:t>                                                                  </a:t>
            </a:r>
            <a:r>
              <a:rPr lang="en-US" sz="2000" b="1" dirty="0">
                <a:solidFill>
                  <a:srgbClr val="FF0000"/>
                </a:solidFill>
              </a:rPr>
              <a:t>E-mail</a:t>
            </a:r>
            <a:r>
              <a:rPr lang="ru-RU" sz="2000" b="1" dirty="0">
                <a:solidFill>
                  <a:srgbClr val="FF0000"/>
                </a:solidFill>
              </a:rPr>
              <a:t>  </a:t>
            </a:r>
            <a:r>
              <a:rPr lang="en-US" sz="2000" b="1" dirty="0">
                <a:solidFill>
                  <a:srgbClr val="FF0000"/>
                </a:solidFill>
              </a:rPr>
              <a:t>lagutkin@kgs.gov.spb.ru</a:t>
            </a:r>
            <a:endParaRPr lang="ru-RU" sz="2000" b="1" dirty="0">
              <a:solidFill>
                <a:srgbClr val="FF0000"/>
              </a:solidFill>
            </a:endParaRPr>
          </a:p>
        </p:txBody>
      </p:sp>
      <p:pic>
        <p:nvPicPr>
          <p:cNvPr id="3" name="Picture 2" descr="http://konzarya.ru/sites/default/files/image_gallery/99cfd5134809d59445f3f8c4ea2c5fd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6269" y="5023262"/>
            <a:ext cx="1033153" cy="902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9180758"/>
      </p:ext>
    </p:extLst>
  </p:cSld>
  <p:clrMapOvr>
    <a:masterClrMapping/>
  </p:clrMapOvr>
  <mc:AlternateContent xmlns:mc="http://schemas.openxmlformats.org/markup-compatibility/2006" xmlns:p14="http://schemas.microsoft.com/office/powerpoint/2010/main">
    <mc:Choice Requires="p14">
      <p:transition spd="slow" p14:dur="2000" advTm="2947"/>
    </mc:Choice>
    <mc:Fallback xmlns="">
      <p:transition spd="slow" advTm="2947"/>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5"/>
          <p:cNvSpPr txBox="1">
            <a:spLocks/>
          </p:cNvSpPr>
          <p:nvPr/>
        </p:nvSpPr>
        <p:spPr bwMode="auto">
          <a:xfrm>
            <a:off x="2506491" y="92852"/>
            <a:ext cx="711136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73" tIns="45136" rIns="90273" bIns="45136" anchor="ct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pPr algn="ctr" eaLnBrk="1" hangingPunct="1"/>
            <a:r>
              <a:rPr lang="ru-RU" altLang="ru-RU" sz="2539" b="1" dirty="0">
                <a:latin typeface="Roboto Condensed Light" charset="0"/>
              </a:rPr>
              <a:t>План мероприятий по противодействию коррупции </a:t>
            </a:r>
            <a:r>
              <a:rPr lang="ru-RU" altLang="ru-RU" sz="2539" b="1" dirty="0" smtClean="0">
                <a:latin typeface="Roboto Condensed Light" charset="0"/>
              </a:rPr>
              <a:t>на 2018-2022 </a:t>
            </a:r>
            <a:r>
              <a:rPr lang="ru-RU" altLang="ru-RU" sz="2539" b="1" dirty="0">
                <a:latin typeface="Roboto Condensed Light" charset="0"/>
              </a:rPr>
              <a:t>годы</a:t>
            </a:r>
            <a:endParaRPr lang="en-US" altLang="ru-RU" sz="2539" b="1" dirty="0">
              <a:latin typeface="Roboto Condensed Light" charset="0"/>
            </a:endParaRPr>
          </a:p>
        </p:txBody>
      </p:sp>
      <p:sp>
        <p:nvSpPr>
          <p:cNvPr id="19461" name="TextBox 1"/>
          <p:cNvSpPr txBox="1">
            <a:spLocks noChangeArrowheads="1"/>
          </p:cNvSpPr>
          <p:nvPr/>
        </p:nvSpPr>
        <p:spPr bwMode="auto">
          <a:xfrm>
            <a:off x="1850058" y="1249527"/>
            <a:ext cx="8810025" cy="873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pPr algn="ctr"/>
            <a:r>
              <a:rPr lang="ru-RU" altLang="ru-RU" sz="2539" b="1">
                <a:solidFill>
                  <a:srgbClr val="C00000"/>
                </a:solidFill>
              </a:rPr>
              <a:t>При разработке мероприятий Плана:</a:t>
            </a:r>
          </a:p>
          <a:p>
            <a:pPr algn="ctr"/>
            <a:r>
              <a:rPr lang="ru-RU" altLang="ru-RU" sz="2539" b="1">
                <a:solidFill>
                  <a:srgbClr val="C00000"/>
                </a:solidFill>
              </a:rPr>
              <a:t> 1. Анализируются результаты</a:t>
            </a:r>
          </a:p>
        </p:txBody>
      </p:sp>
      <p:sp>
        <p:nvSpPr>
          <p:cNvPr id="2" name="Овальная выноска 1"/>
          <p:cNvSpPr/>
          <p:nvPr/>
        </p:nvSpPr>
        <p:spPr>
          <a:xfrm>
            <a:off x="1850058" y="2045596"/>
            <a:ext cx="4212113" cy="1894443"/>
          </a:xfrm>
          <a:prstGeom prst="wedgeEllipseCallout">
            <a:avLst/>
          </a:prstGeom>
          <a:gradFill>
            <a:gsLst>
              <a:gs pos="100000">
                <a:schemeClr val="accent5"/>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ru-RU" b="1" dirty="0"/>
              <a:t>деятельности </a:t>
            </a:r>
            <a:r>
              <a:rPr lang="ru-RU" b="1" dirty="0" smtClean="0"/>
              <a:t>учреждения Санкт-Петербурга </a:t>
            </a:r>
            <a:r>
              <a:rPr lang="ru-RU" b="1" dirty="0"/>
              <a:t>по противодействию коррупции в </a:t>
            </a:r>
            <a:r>
              <a:rPr lang="ru-RU" b="1" dirty="0" smtClean="0"/>
              <a:t>2016-2017 годы</a:t>
            </a:r>
            <a:endParaRPr lang="ru-RU" b="1" dirty="0"/>
          </a:p>
        </p:txBody>
      </p:sp>
      <p:sp>
        <p:nvSpPr>
          <p:cNvPr id="4" name="Овальная выноска 3"/>
          <p:cNvSpPr/>
          <p:nvPr/>
        </p:nvSpPr>
        <p:spPr>
          <a:xfrm>
            <a:off x="7005073" y="2268726"/>
            <a:ext cx="3462110" cy="1668435"/>
          </a:xfrm>
          <a:prstGeom prst="wedgeEllipseCallout">
            <a:avLst/>
          </a:prstGeom>
          <a:gradFill>
            <a:gsLst>
              <a:gs pos="100000">
                <a:srgbClr val="9C1818"/>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ru-RU" b="1" dirty="0"/>
              <a:t>показателей и информационных материалов антикоррупционного мониторинга</a:t>
            </a:r>
          </a:p>
        </p:txBody>
      </p:sp>
      <p:sp>
        <p:nvSpPr>
          <p:cNvPr id="5" name="Овальная выноска 4"/>
          <p:cNvSpPr/>
          <p:nvPr/>
        </p:nvSpPr>
        <p:spPr>
          <a:xfrm>
            <a:off x="1434028" y="4354629"/>
            <a:ext cx="4383420" cy="2121892"/>
          </a:xfrm>
          <a:prstGeom prst="wedgeEllipseCallout">
            <a:avLst/>
          </a:prstGeom>
          <a:gradFill>
            <a:gsLst>
              <a:gs pos="100000">
                <a:srgbClr val="C00A42"/>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ru-RU" b="1" dirty="0"/>
              <a:t>проведения </a:t>
            </a:r>
            <a:r>
              <a:rPr lang="ru-RU" b="1" dirty="0" smtClean="0"/>
              <a:t>проверок </a:t>
            </a:r>
            <a:r>
              <a:rPr lang="ru-RU" b="1" dirty="0"/>
              <a:t>по фактам нарушений </a:t>
            </a:r>
            <a:r>
              <a:rPr lang="ru-RU" b="1" dirty="0" smtClean="0"/>
              <a:t>работниками антикоррупционного </a:t>
            </a:r>
            <a:r>
              <a:rPr lang="ru-RU" b="1" dirty="0"/>
              <a:t>законодательства</a:t>
            </a:r>
          </a:p>
        </p:txBody>
      </p:sp>
      <p:sp>
        <p:nvSpPr>
          <p:cNvPr id="6" name="Овальная выноска 5"/>
          <p:cNvSpPr/>
          <p:nvPr/>
        </p:nvSpPr>
        <p:spPr>
          <a:xfrm>
            <a:off x="5993073" y="4413650"/>
            <a:ext cx="4619505" cy="1606534"/>
          </a:xfrm>
          <a:prstGeom prst="wedgeEllipseCallout">
            <a:avLst/>
          </a:prstGeom>
          <a:gradFill>
            <a:gsLst>
              <a:gs pos="100000">
                <a:schemeClr val="accent5">
                  <a:lumMod val="75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ru-RU" b="1" dirty="0"/>
              <a:t>рассмотрения обращений граждан и организаций, содержащих сведения </a:t>
            </a:r>
          </a:p>
          <a:p>
            <a:pPr algn="ctr">
              <a:defRPr/>
            </a:pPr>
            <a:r>
              <a:rPr lang="ru-RU" b="1" dirty="0"/>
              <a:t>о коррупции</a:t>
            </a:r>
          </a:p>
        </p:txBody>
      </p:sp>
      <p:pic>
        <p:nvPicPr>
          <p:cNvPr id="8" name="Picture 2" descr="http://konzarya.ru/sites/default/files/image_gallery/99cfd5134809d59445f3f8c4ea2c5fd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0875" y="213089"/>
            <a:ext cx="1033153" cy="902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19949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barn(inVertical)">
                                      <p:cBhvr>
                                        <p:cTn id="7" dur="500"/>
                                        <p:tgtEl>
                                          <p:spTgt spid="81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61"/>
                                        </p:tgtEl>
                                        <p:attrNameLst>
                                          <p:attrName>style.visibility</p:attrName>
                                        </p:attrNameLst>
                                      </p:cBhvr>
                                      <p:to>
                                        <p:strVal val="visible"/>
                                      </p:to>
                                    </p:set>
                                    <p:animEffect transition="in" filter="fade">
                                      <p:cBhvr>
                                        <p:cTn id="12" dur="500"/>
                                        <p:tgtEl>
                                          <p:spTgt spid="1946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mph" presetSubtype="0" fill="hold" grpId="0" nodeType="clickEffect">
                                  <p:stCondLst>
                                    <p:cond delay="0"/>
                                  </p:stCondLst>
                                  <p:childTnLst>
                                    <p:animScale>
                                      <p:cBhvr>
                                        <p:cTn id="16" dur="2000" fill="hold"/>
                                        <p:tgtEl>
                                          <p:spTgt spid="2"/>
                                        </p:tgtEl>
                                      </p:cBhvr>
                                      <p:by x="150000" y="150000"/>
                                    </p:animScale>
                                  </p:childTnLst>
                                </p:cTn>
                              </p:par>
                            </p:childTnLst>
                          </p:cTn>
                        </p:par>
                      </p:childTnLst>
                    </p:cTn>
                  </p:par>
                  <p:par>
                    <p:cTn id="17" fill="hold" nodeType="clickPar">
                      <p:stCondLst>
                        <p:cond delay="indefinite"/>
                      </p:stCondLst>
                      <p:childTnLst>
                        <p:par>
                          <p:cTn id="18" fill="hold" nodeType="withGroup">
                            <p:stCondLst>
                              <p:cond delay="0"/>
                            </p:stCondLst>
                            <p:childTnLst>
                              <p:par>
                                <p:cTn id="19" presetID="6" presetClass="emph" presetSubtype="0" fill="hold" grpId="0" nodeType="clickEffect">
                                  <p:stCondLst>
                                    <p:cond delay="0"/>
                                  </p:stCondLst>
                                  <p:childTnLst>
                                    <p:animScale>
                                      <p:cBhvr>
                                        <p:cTn id="20" dur="2000" fill="hold"/>
                                        <p:tgtEl>
                                          <p:spTgt spid="4"/>
                                        </p:tgtEl>
                                      </p:cBhvr>
                                      <p:by x="150000" y="15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6" presetClass="emph" presetSubtype="0" fill="hold" grpId="0" nodeType="clickEffect">
                                  <p:stCondLst>
                                    <p:cond delay="0"/>
                                  </p:stCondLst>
                                  <p:childTnLst>
                                    <p:animScale>
                                      <p:cBhvr>
                                        <p:cTn id="24" dur="2000" fill="hold"/>
                                        <p:tgtEl>
                                          <p:spTgt spid="5"/>
                                        </p:tgtEl>
                                      </p:cBhvr>
                                      <p:by x="150000" y="150000"/>
                                    </p:animScale>
                                  </p:childTnLst>
                                </p:cTn>
                              </p:par>
                            </p:childTnLst>
                          </p:cTn>
                        </p:par>
                      </p:childTnLst>
                    </p:cTn>
                  </p:par>
                  <p:par>
                    <p:cTn id="25" fill="hold" nodeType="clickPar">
                      <p:stCondLst>
                        <p:cond delay="indefinite"/>
                      </p:stCondLst>
                      <p:childTnLst>
                        <p:par>
                          <p:cTn id="26" fill="hold" nodeType="withGroup">
                            <p:stCondLst>
                              <p:cond delay="0"/>
                            </p:stCondLst>
                            <p:childTnLst>
                              <p:par>
                                <p:cTn id="27" presetID="6" presetClass="emph" presetSubtype="0" fill="hold" grpId="0" nodeType="clickEffect">
                                  <p:stCondLst>
                                    <p:cond delay="0"/>
                                  </p:stCondLst>
                                  <p:childTnLst>
                                    <p:animScale>
                                      <p:cBhvr>
                                        <p:cTn id="28"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P spid="19461" grpId="0"/>
      <p:bldP spid="2" grpId="0" animBg="1"/>
      <p:bldP spid="4"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5"/>
          <p:cNvSpPr txBox="1">
            <a:spLocks/>
          </p:cNvSpPr>
          <p:nvPr/>
        </p:nvSpPr>
        <p:spPr bwMode="auto">
          <a:xfrm>
            <a:off x="2765610" y="27352"/>
            <a:ext cx="7112799"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73" tIns="45136" rIns="90273" bIns="45136" anchor="ct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pPr algn="ctr"/>
            <a:r>
              <a:rPr lang="ru-RU" altLang="ru-RU" sz="2539" b="1" dirty="0">
                <a:latin typeface="Roboto Condensed Light" charset="0"/>
              </a:rPr>
              <a:t>План мероприятий по противодействию коррупции на 2018-2022 годы</a:t>
            </a:r>
            <a:endParaRPr lang="en-US" altLang="ru-RU" sz="2539" b="1" dirty="0">
              <a:latin typeface="Roboto Condensed Light" charset="0"/>
            </a:endParaRPr>
          </a:p>
          <a:p>
            <a:pPr algn="ctr" eaLnBrk="1" hangingPunct="1"/>
            <a:endParaRPr lang="en-US" altLang="ru-RU" sz="2539" b="1" dirty="0">
              <a:latin typeface="Roboto Condensed Light" charset="0"/>
            </a:endParaRPr>
          </a:p>
        </p:txBody>
      </p:sp>
      <p:sp>
        <p:nvSpPr>
          <p:cNvPr id="2" name="Овальная выноска 1"/>
          <p:cNvSpPr/>
          <p:nvPr/>
        </p:nvSpPr>
        <p:spPr>
          <a:xfrm>
            <a:off x="1282876" y="4567682"/>
            <a:ext cx="4704438" cy="2012486"/>
          </a:xfrm>
          <a:prstGeom prst="wedgeEllipseCallout">
            <a:avLst/>
          </a:prstGeom>
          <a:gradFill>
            <a:gsLst>
              <a:gs pos="100000">
                <a:schemeClr val="accent5"/>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ru-RU" b="1" dirty="0"/>
              <a:t>эффективности использования государственного имущества Санкт-Петербурга, переданного </a:t>
            </a:r>
            <a:r>
              <a:rPr lang="ru-RU" b="1" dirty="0" smtClean="0"/>
              <a:t>ГУ, </a:t>
            </a:r>
            <a:r>
              <a:rPr lang="ru-RU" b="1" dirty="0"/>
              <a:t>а также имущества казны Санкт-Петербурга</a:t>
            </a:r>
          </a:p>
        </p:txBody>
      </p:sp>
      <p:sp>
        <p:nvSpPr>
          <p:cNvPr id="4" name="Овальная выноска 3"/>
          <p:cNvSpPr/>
          <p:nvPr/>
        </p:nvSpPr>
        <p:spPr>
          <a:xfrm>
            <a:off x="1282876" y="1376207"/>
            <a:ext cx="3270650" cy="2473141"/>
          </a:xfrm>
          <a:prstGeom prst="wedgeEllipseCallout">
            <a:avLst/>
          </a:prstGeom>
          <a:gradFill>
            <a:gsLst>
              <a:gs pos="100000">
                <a:srgbClr val="9C1818"/>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ru-RU" b="1" dirty="0"/>
              <a:t>эффективности деятельности в сфере закупок товаров, работ, услуг для обеспечения государственных </a:t>
            </a:r>
            <a:r>
              <a:rPr lang="ru-RU" b="1" dirty="0" smtClean="0"/>
              <a:t>нужд</a:t>
            </a:r>
            <a:endParaRPr lang="ru-RU" b="1" dirty="0"/>
          </a:p>
        </p:txBody>
      </p:sp>
      <p:sp>
        <p:nvSpPr>
          <p:cNvPr id="5" name="Овальная выноска 4"/>
          <p:cNvSpPr/>
          <p:nvPr/>
        </p:nvSpPr>
        <p:spPr>
          <a:xfrm>
            <a:off x="6554496" y="3660768"/>
            <a:ext cx="4381980" cy="2674678"/>
          </a:xfrm>
          <a:prstGeom prst="wedgeEllipseCallout">
            <a:avLst/>
          </a:prstGeom>
          <a:gradFill>
            <a:gsLst>
              <a:gs pos="100000">
                <a:srgbClr val="C00A42"/>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ru-RU" b="1" dirty="0"/>
              <a:t>уголовных дел коррупционной направленности, возбужденных в отношении </a:t>
            </a:r>
            <a:r>
              <a:rPr lang="ru-RU" b="1" dirty="0" smtClean="0"/>
              <a:t>работников  учреждения </a:t>
            </a:r>
            <a:br>
              <a:rPr lang="ru-RU" b="1" dirty="0" smtClean="0"/>
            </a:br>
            <a:r>
              <a:rPr lang="ru-RU" b="1" dirty="0" smtClean="0"/>
              <a:t>Санкт-Петербурга</a:t>
            </a:r>
            <a:endParaRPr lang="ru-RU" b="1" dirty="0"/>
          </a:p>
        </p:txBody>
      </p:sp>
      <p:sp>
        <p:nvSpPr>
          <p:cNvPr id="6" name="Овальная выноска 5"/>
          <p:cNvSpPr/>
          <p:nvPr/>
        </p:nvSpPr>
        <p:spPr>
          <a:xfrm>
            <a:off x="6322729" y="1309987"/>
            <a:ext cx="4619505" cy="1606534"/>
          </a:xfrm>
          <a:prstGeom prst="wedgeEllipseCallout">
            <a:avLst/>
          </a:prstGeom>
          <a:gradFill>
            <a:gsLst>
              <a:gs pos="100000">
                <a:schemeClr val="accent5">
                  <a:lumMod val="75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ru-RU" b="1" dirty="0"/>
              <a:t>проверок финансово-хозяйственной деятельности </a:t>
            </a:r>
            <a:r>
              <a:rPr lang="ru-RU" b="1" dirty="0" smtClean="0"/>
              <a:t>учреждения Санкт-Петербурга</a:t>
            </a:r>
            <a:endParaRPr lang="ru-RU" b="1" dirty="0"/>
          </a:p>
        </p:txBody>
      </p:sp>
      <p:sp>
        <p:nvSpPr>
          <p:cNvPr id="3" name="Овальная выноска 2"/>
          <p:cNvSpPr/>
          <p:nvPr/>
        </p:nvSpPr>
        <p:spPr>
          <a:xfrm>
            <a:off x="4337594" y="2612778"/>
            <a:ext cx="3300880" cy="1711620"/>
          </a:xfrm>
          <a:prstGeom prst="wedgeEllipseCallout">
            <a:avLst/>
          </a:prstGeom>
          <a:gradFill>
            <a:gsLst>
              <a:gs pos="100000">
                <a:schemeClr val="accent5">
                  <a:lumMod val="5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ru-RU" b="1" dirty="0"/>
              <a:t>проверок контрольно-надзорных органов, органов внутренних дел и других органов</a:t>
            </a:r>
          </a:p>
        </p:txBody>
      </p:sp>
      <p:pic>
        <p:nvPicPr>
          <p:cNvPr id="8" name="Picture 2" descr="http://konzarya.ru/sites/default/files/image_gallery/99cfd5134809d59445f3f8c4ea2c5fd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637" y="206610"/>
            <a:ext cx="1033153" cy="902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970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barn(inVertical)">
                                      <p:cBhvr>
                                        <p:cTn id="7" dur="500"/>
                                        <p:tgtEl>
                                          <p:spTgt spid="81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mph" presetSubtype="0" fill="hold" grpId="0" nodeType="clickEffect">
                                  <p:stCondLst>
                                    <p:cond delay="0"/>
                                  </p:stCondLst>
                                  <p:iterate type="lt">
                                    <p:tmPct val="4000"/>
                                  </p:iterate>
                                  <p:childTnLst>
                                    <p:set>
                                      <p:cBhvr override="childStyle">
                                        <p:cTn id="11" dur="500" fill="hold"/>
                                        <p:tgtEl>
                                          <p:spTgt spid="4"/>
                                        </p:tgtEl>
                                        <p:attrNameLst>
                                          <p:attrName>style.textDecorationUnderline</p:attrName>
                                        </p:attrNameLst>
                                      </p:cBhvr>
                                      <p:to>
                                        <p:strVal val="tru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mph" presetSubtype="0" fill="hold" grpId="0" nodeType="clickEffect">
                                  <p:stCondLst>
                                    <p:cond delay="0"/>
                                  </p:stCondLst>
                                  <p:iterate type="lt">
                                    <p:tmPct val="4000"/>
                                  </p:iterate>
                                  <p:childTnLst>
                                    <p:set>
                                      <p:cBhvr override="childStyle">
                                        <p:cTn id="15" dur="500" fill="hold"/>
                                        <p:tgtEl>
                                          <p:spTgt spid="3"/>
                                        </p:tgtEl>
                                        <p:attrNameLst>
                                          <p:attrName>style.textDecorationUnderline</p:attrName>
                                        </p:attrNameLst>
                                      </p:cBhvr>
                                      <p:to>
                                        <p:strVal val="tru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mph" presetSubtype="0" fill="hold" grpId="0" nodeType="clickEffect">
                                  <p:stCondLst>
                                    <p:cond delay="0"/>
                                  </p:stCondLst>
                                  <p:iterate type="lt">
                                    <p:tmPct val="4000"/>
                                  </p:iterate>
                                  <p:childTnLst>
                                    <p:set>
                                      <p:cBhvr override="childStyle">
                                        <p:cTn id="19" dur="500" fill="hold"/>
                                        <p:tgtEl>
                                          <p:spTgt spid="6"/>
                                        </p:tgtEl>
                                        <p:attrNameLst>
                                          <p:attrName>style.textDecorationUnderline</p:attrName>
                                        </p:attrNameLst>
                                      </p:cBhvr>
                                      <p:to>
                                        <p:strVal val="tru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8" presetClass="emph" presetSubtype="0" fill="hold" grpId="0" nodeType="clickEffect">
                                  <p:stCondLst>
                                    <p:cond delay="0"/>
                                  </p:stCondLst>
                                  <p:iterate type="lt">
                                    <p:tmPct val="4000"/>
                                  </p:iterate>
                                  <p:childTnLst>
                                    <p:set>
                                      <p:cBhvr override="childStyle">
                                        <p:cTn id="23" dur="500" fill="hold"/>
                                        <p:tgtEl>
                                          <p:spTgt spid="2"/>
                                        </p:tgtEl>
                                        <p:attrNameLst>
                                          <p:attrName>style.textDecorationUnderline</p:attrName>
                                        </p:attrNameLst>
                                      </p:cBhvr>
                                      <p:to>
                                        <p:strVal val="tru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mph" presetSubtype="0" fill="hold" grpId="0" nodeType="clickEffect">
                                  <p:stCondLst>
                                    <p:cond delay="0"/>
                                  </p:stCondLst>
                                  <p:iterate type="lt">
                                    <p:tmPct val="4000"/>
                                  </p:iterate>
                                  <p:childTnLst>
                                    <p:set>
                                      <p:cBhvr override="childStyle">
                                        <p:cTn id="27" dur="500" fill="hold"/>
                                        <p:tgtEl>
                                          <p:spTgt spid="5"/>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P spid="2" grpId="0" animBg="1"/>
      <p:bldP spid="4" grpId="0" animBg="1"/>
      <p:bldP spid="5" grpId="0" animBg="1"/>
      <p:bldP spid="6"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5"/>
          <p:cNvSpPr txBox="1">
            <a:spLocks/>
          </p:cNvSpPr>
          <p:nvPr/>
        </p:nvSpPr>
        <p:spPr bwMode="auto">
          <a:xfrm>
            <a:off x="2496414" y="64781"/>
            <a:ext cx="711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73" tIns="45136" rIns="90273" bIns="45136" anchor="ct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pPr algn="ctr"/>
            <a:r>
              <a:rPr lang="ru-RU" altLang="ru-RU" sz="2539" b="1" dirty="0">
                <a:latin typeface="Roboto Condensed Light" charset="0"/>
              </a:rPr>
              <a:t>План мероприятий по противодействию коррупции на 2018-2022 годы</a:t>
            </a:r>
            <a:endParaRPr lang="en-US" altLang="ru-RU" sz="2539" b="1" dirty="0">
              <a:latin typeface="Roboto Condensed Light" charset="0"/>
            </a:endParaRPr>
          </a:p>
          <a:p>
            <a:pPr algn="ctr" eaLnBrk="1" hangingPunct="1"/>
            <a:endParaRPr lang="en-US" altLang="ru-RU" sz="2539" b="1" dirty="0">
              <a:latin typeface="Roboto Condensed Light" charset="0"/>
            </a:endParaRPr>
          </a:p>
        </p:txBody>
      </p:sp>
      <p:sp>
        <p:nvSpPr>
          <p:cNvPr id="19461" name="TextBox 1"/>
          <p:cNvSpPr txBox="1">
            <a:spLocks noChangeArrowheads="1"/>
          </p:cNvSpPr>
          <p:nvPr/>
        </p:nvSpPr>
        <p:spPr bwMode="auto">
          <a:xfrm>
            <a:off x="1657158" y="1284076"/>
            <a:ext cx="8810025" cy="483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pPr algn="ctr"/>
            <a:r>
              <a:rPr lang="ru-RU" altLang="ru-RU" sz="2539" b="1">
                <a:solidFill>
                  <a:srgbClr val="C00000"/>
                </a:solidFill>
              </a:rPr>
              <a:t>2. Учитываются:</a:t>
            </a:r>
          </a:p>
        </p:txBody>
      </p:sp>
      <p:sp>
        <p:nvSpPr>
          <p:cNvPr id="7" name="Лента лицом вниз 6"/>
          <p:cNvSpPr/>
          <p:nvPr/>
        </p:nvSpPr>
        <p:spPr>
          <a:xfrm>
            <a:off x="1459941" y="1757687"/>
            <a:ext cx="9187186" cy="1638204"/>
          </a:xfrm>
          <a:prstGeom prst="ribbon">
            <a:avLst/>
          </a:prstGeom>
          <a:gradFill>
            <a:gsLst>
              <a:gs pos="100000">
                <a:schemeClr val="accent5"/>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ru-RU" b="1" dirty="0"/>
              <a:t>поручения Губернатора Санкт-Петербурга, вице-губернатора Санкт-Петербурга – руководителя Администрации Губернатора Санкт-Петербурга</a:t>
            </a:r>
          </a:p>
        </p:txBody>
      </p:sp>
      <p:sp>
        <p:nvSpPr>
          <p:cNvPr id="11" name="Лента лицом вниз 10"/>
          <p:cNvSpPr/>
          <p:nvPr/>
        </p:nvSpPr>
        <p:spPr>
          <a:xfrm>
            <a:off x="1459941" y="3547043"/>
            <a:ext cx="9187186" cy="2771128"/>
          </a:xfrm>
          <a:prstGeom prst="ribbon">
            <a:avLst/>
          </a:prstGeom>
          <a:gradFill>
            <a:gsLst>
              <a:gs pos="100000">
                <a:srgbClr val="C00A42"/>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ru-RU" b="1" dirty="0"/>
              <a:t>решения Комиссии по координации работы по противодействию коррупции </a:t>
            </a:r>
          </a:p>
          <a:p>
            <a:pPr algn="ctr">
              <a:defRPr/>
            </a:pPr>
            <a:r>
              <a:rPr lang="ru-RU" b="1" dirty="0"/>
              <a:t>в </a:t>
            </a:r>
            <a:r>
              <a:rPr lang="ru-RU" b="1" dirty="0" smtClean="0"/>
              <a:t>Санкт-Петербурге</a:t>
            </a:r>
            <a:endParaRPr lang="ru-RU" sz="1632" b="1" dirty="0"/>
          </a:p>
        </p:txBody>
      </p:sp>
      <p:pic>
        <p:nvPicPr>
          <p:cNvPr id="6" name="Picture 2" descr="http://konzarya.ru/sites/default/files/image_gallery/99cfd5134809d59445f3f8c4ea2c5fd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88" y="167093"/>
            <a:ext cx="1033153" cy="902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12190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barn(inVertical)">
                                      <p:cBhvr>
                                        <p:cTn id="7" dur="500"/>
                                        <p:tgtEl>
                                          <p:spTgt spid="81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61"/>
                                        </p:tgtEl>
                                        <p:attrNameLst>
                                          <p:attrName>style.visibility</p:attrName>
                                        </p:attrNameLst>
                                      </p:cBhvr>
                                      <p:to>
                                        <p:strVal val="visible"/>
                                      </p:to>
                                    </p:set>
                                    <p:animEffect transition="in" filter="fade">
                                      <p:cBhvr>
                                        <p:cTn id="12" dur="500"/>
                                        <p:tgtEl>
                                          <p:spTgt spid="1946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P spid="19461" grpId="0"/>
      <p:bldP spid="7"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5"/>
          <p:cNvSpPr txBox="1">
            <a:spLocks/>
          </p:cNvSpPr>
          <p:nvPr/>
        </p:nvSpPr>
        <p:spPr bwMode="auto">
          <a:xfrm>
            <a:off x="2564073" y="64781"/>
            <a:ext cx="711136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73" tIns="45136" rIns="90273" bIns="45136" anchor="ct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pPr algn="ctr"/>
            <a:r>
              <a:rPr lang="ru-RU" altLang="ru-RU" sz="2539" b="1" dirty="0">
                <a:latin typeface="Roboto Condensed Light" charset="0"/>
              </a:rPr>
              <a:t>План мероприятий по противодействию коррупции на 2018-2022 годы</a:t>
            </a:r>
            <a:endParaRPr lang="en-US" altLang="ru-RU" sz="2539" b="1" dirty="0">
              <a:latin typeface="Roboto Condensed Light" charset="0"/>
            </a:endParaRPr>
          </a:p>
          <a:p>
            <a:pPr algn="ctr" eaLnBrk="1" hangingPunct="1"/>
            <a:endParaRPr lang="en-US" altLang="ru-RU" sz="2539" b="1" dirty="0">
              <a:latin typeface="Roboto Condensed Light" charset="0"/>
            </a:endParaRPr>
          </a:p>
        </p:txBody>
      </p:sp>
      <p:sp>
        <p:nvSpPr>
          <p:cNvPr id="19461" name="TextBox 1"/>
          <p:cNvSpPr txBox="1">
            <a:spLocks noChangeArrowheads="1"/>
          </p:cNvSpPr>
          <p:nvPr/>
        </p:nvSpPr>
        <p:spPr bwMode="auto">
          <a:xfrm>
            <a:off x="1657158" y="1284076"/>
            <a:ext cx="8810025" cy="483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pPr algn="ctr"/>
            <a:r>
              <a:rPr lang="ru-RU" altLang="ru-RU" sz="2539" b="1">
                <a:solidFill>
                  <a:srgbClr val="C00000"/>
                </a:solidFill>
              </a:rPr>
              <a:t>3. Принимаются во внимание:</a:t>
            </a:r>
          </a:p>
        </p:txBody>
      </p:sp>
      <p:sp>
        <p:nvSpPr>
          <p:cNvPr id="2" name="Прямоугольник 1"/>
          <p:cNvSpPr/>
          <p:nvPr/>
        </p:nvSpPr>
        <p:spPr>
          <a:xfrm>
            <a:off x="1848617" y="2684755"/>
            <a:ext cx="2396846" cy="3421802"/>
          </a:xfrm>
          <a:prstGeom prst="rect">
            <a:avLst/>
          </a:prstGeom>
          <a:gradFill>
            <a:gsLst>
              <a:gs pos="100000">
                <a:schemeClr val="accent5"/>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ru-RU" b="1" dirty="0"/>
              <a:t>предложения структурных подразделений государственного органа </a:t>
            </a:r>
          </a:p>
          <a:p>
            <a:pPr algn="ctr">
              <a:defRPr/>
            </a:pPr>
            <a:r>
              <a:rPr lang="ru-RU" b="1" dirty="0"/>
              <a:t>Санкт-Петербурга</a:t>
            </a:r>
          </a:p>
        </p:txBody>
      </p:sp>
      <p:sp>
        <p:nvSpPr>
          <p:cNvPr id="8" name="Прямоугольник 7"/>
          <p:cNvSpPr/>
          <p:nvPr/>
        </p:nvSpPr>
        <p:spPr>
          <a:xfrm>
            <a:off x="4694602" y="2684755"/>
            <a:ext cx="2396845" cy="3421802"/>
          </a:xfrm>
          <a:prstGeom prst="rect">
            <a:avLst/>
          </a:prstGeom>
          <a:gradFill>
            <a:gsLst>
              <a:gs pos="100000">
                <a:srgbClr val="02778D"/>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ru-RU" b="1" dirty="0"/>
              <a:t>предложения территориальных контрольно-надзорных и правоохранительных органов Санкт-Петербурга</a:t>
            </a:r>
          </a:p>
        </p:txBody>
      </p:sp>
      <p:sp>
        <p:nvSpPr>
          <p:cNvPr id="9" name="Прямоугольник 8"/>
          <p:cNvSpPr/>
          <p:nvPr/>
        </p:nvSpPr>
        <p:spPr>
          <a:xfrm>
            <a:off x="7540585" y="2684755"/>
            <a:ext cx="2395406" cy="3421802"/>
          </a:xfrm>
          <a:prstGeom prst="rect">
            <a:avLst/>
          </a:prstGeom>
          <a:gradFill>
            <a:gsLst>
              <a:gs pos="100000">
                <a:schemeClr val="accent5">
                  <a:lumMod val="5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ru-RU" b="1" dirty="0"/>
              <a:t>методические материалы и рекомендации по вопросам реализации антикоррупционной политики и профилактике коррупционных и иных правонарушений </a:t>
            </a:r>
          </a:p>
          <a:p>
            <a:pPr algn="ctr">
              <a:defRPr/>
            </a:pPr>
            <a:r>
              <a:rPr lang="ru-RU" b="1" dirty="0"/>
              <a:t>в Санкт-Петербурге</a:t>
            </a:r>
          </a:p>
        </p:txBody>
      </p:sp>
      <p:sp>
        <p:nvSpPr>
          <p:cNvPr id="3" name="Стрелка вниз 2"/>
          <p:cNvSpPr/>
          <p:nvPr/>
        </p:nvSpPr>
        <p:spPr>
          <a:xfrm>
            <a:off x="2815993" y="2224100"/>
            <a:ext cx="454897" cy="460655"/>
          </a:xfrm>
          <a:prstGeom prst="downArrow">
            <a:avLst/>
          </a:prstGeom>
          <a:gradFill>
            <a:gsLst>
              <a:gs pos="100000">
                <a:srgbClr val="C00A42"/>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ru-RU" sz="1632" dirty="0"/>
          </a:p>
        </p:txBody>
      </p:sp>
      <p:sp>
        <p:nvSpPr>
          <p:cNvPr id="10" name="Стрелка вниз 9"/>
          <p:cNvSpPr/>
          <p:nvPr/>
        </p:nvSpPr>
        <p:spPr>
          <a:xfrm>
            <a:off x="5664856" y="2224100"/>
            <a:ext cx="454897" cy="460655"/>
          </a:xfrm>
          <a:prstGeom prst="downArrow">
            <a:avLst/>
          </a:prstGeom>
          <a:gradFill>
            <a:gsLst>
              <a:gs pos="100000">
                <a:srgbClr val="C00A42"/>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ru-RU" sz="1632" dirty="0"/>
          </a:p>
        </p:txBody>
      </p:sp>
      <p:sp>
        <p:nvSpPr>
          <p:cNvPr id="12" name="Стрелка вниз 11"/>
          <p:cNvSpPr/>
          <p:nvPr/>
        </p:nvSpPr>
        <p:spPr>
          <a:xfrm>
            <a:off x="8510839" y="2221221"/>
            <a:ext cx="454897" cy="462094"/>
          </a:xfrm>
          <a:prstGeom prst="downArrow">
            <a:avLst/>
          </a:prstGeom>
          <a:gradFill>
            <a:gsLst>
              <a:gs pos="100000">
                <a:srgbClr val="C00A42"/>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ru-RU" sz="1632" dirty="0"/>
          </a:p>
        </p:txBody>
      </p:sp>
      <p:pic>
        <p:nvPicPr>
          <p:cNvPr id="11" name="Picture 2" descr="http://konzarya.ru/sites/default/files/image_gallery/99cfd5134809d59445f3f8c4ea2c5fd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005" y="185018"/>
            <a:ext cx="1033153" cy="902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04353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barn(inVertical)">
                                      <p:cBhvr>
                                        <p:cTn id="7" dur="500"/>
                                        <p:tgtEl>
                                          <p:spTgt spid="81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61"/>
                                        </p:tgtEl>
                                        <p:attrNameLst>
                                          <p:attrName>style.visibility</p:attrName>
                                        </p:attrNameLst>
                                      </p:cBhvr>
                                      <p:to>
                                        <p:strVal val="visible"/>
                                      </p:to>
                                    </p:set>
                                    <p:animEffect transition="in" filter="fade">
                                      <p:cBhvr>
                                        <p:cTn id="12" dur="500"/>
                                        <p:tgtEl>
                                          <p:spTgt spid="1946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3"/>
                                        </p:tgtEl>
                                      </p:cBhvr>
                                    </p:animEffect>
                                    <p:animScale>
                                      <p:cBhvr>
                                        <p:cTn id="17" dur="250" autoRev="1" fill="hold"/>
                                        <p:tgtEl>
                                          <p:spTgt spid="3"/>
                                        </p:tgtEl>
                                      </p:cBhvr>
                                      <p:by x="105000" y="105000"/>
                                    </p:animScale>
                                  </p:childTnLst>
                                </p:cTn>
                              </p:par>
                            </p:childTnLst>
                          </p:cTn>
                        </p:par>
                      </p:childTnLst>
                    </p:cTn>
                  </p:par>
                  <p:par>
                    <p:cTn id="18" fill="hold" nodeType="clickPar">
                      <p:stCondLst>
                        <p:cond delay="indefinite"/>
                      </p:stCondLst>
                      <p:childTnLst>
                        <p:par>
                          <p:cTn id="19" fill="hold" nodeType="withGroup">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1000"/>
                                        <p:tgtEl>
                                          <p:spTgt spid="2"/>
                                        </p:tgtEl>
                                      </p:cBhvr>
                                    </p:animEffect>
                                    <p:anim calcmode="lin" valueType="num">
                                      <p:cBhvr>
                                        <p:cTn id="23" dur="1000" fill="hold"/>
                                        <p:tgtEl>
                                          <p:spTgt spid="2"/>
                                        </p:tgtEl>
                                        <p:attrNameLst>
                                          <p:attrName>ppt_x</p:attrName>
                                        </p:attrNameLst>
                                      </p:cBhvr>
                                      <p:tavLst>
                                        <p:tav tm="0">
                                          <p:val>
                                            <p:strVal val="#ppt_x"/>
                                          </p:val>
                                        </p:tav>
                                        <p:tav tm="100000">
                                          <p:val>
                                            <p:strVal val="#ppt_x"/>
                                          </p:val>
                                        </p:tav>
                                      </p:tavLst>
                                    </p:anim>
                                    <p:anim calcmode="lin" valueType="num">
                                      <p:cBhvr>
                                        <p:cTn id="2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6" presetClass="emph" presetSubtype="0" fill="hold" grpId="0" nodeType="clickEffect">
                                  <p:stCondLst>
                                    <p:cond delay="0"/>
                                  </p:stCondLst>
                                  <p:childTnLst>
                                    <p:animEffect transition="out" filter="fade">
                                      <p:cBhvr>
                                        <p:cTn id="28" dur="500" tmFilter="0, 0; .2, .5; .8, .5; 1, 0"/>
                                        <p:tgtEl>
                                          <p:spTgt spid="10"/>
                                        </p:tgtEl>
                                      </p:cBhvr>
                                    </p:animEffect>
                                    <p:animScale>
                                      <p:cBhvr>
                                        <p:cTn id="29" dur="250" autoRev="1" fill="hold"/>
                                        <p:tgtEl>
                                          <p:spTgt spid="10"/>
                                        </p:tgtEl>
                                      </p:cBhvr>
                                      <p:by x="105000" y="105000"/>
                                    </p:animScale>
                                  </p:childTnLst>
                                </p:cTn>
                              </p:par>
                            </p:childTnLst>
                          </p:cTn>
                        </p:par>
                      </p:childTnLst>
                    </p:cTn>
                  </p:par>
                  <p:par>
                    <p:cTn id="30" fill="hold" nodeType="clickPar">
                      <p:stCondLst>
                        <p:cond delay="indefinite"/>
                      </p:stCondLst>
                      <p:childTnLst>
                        <p:par>
                          <p:cTn id="31" fill="hold" nodeType="withGroup">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anim calcmode="lin" valueType="num">
                                      <p:cBhvr>
                                        <p:cTn id="35" dur="1000" fill="hold"/>
                                        <p:tgtEl>
                                          <p:spTgt spid="8"/>
                                        </p:tgtEl>
                                        <p:attrNameLst>
                                          <p:attrName>ppt_x</p:attrName>
                                        </p:attrNameLst>
                                      </p:cBhvr>
                                      <p:tavLst>
                                        <p:tav tm="0">
                                          <p:val>
                                            <p:strVal val="#ppt_x"/>
                                          </p:val>
                                        </p:tav>
                                        <p:tav tm="100000">
                                          <p:val>
                                            <p:strVal val="#ppt_x"/>
                                          </p:val>
                                        </p:tav>
                                      </p:tavLst>
                                    </p:anim>
                                    <p:anim calcmode="lin" valueType="num">
                                      <p:cBhvr>
                                        <p:cTn id="3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6" presetClass="emph" presetSubtype="0" fill="hold" grpId="0" nodeType="clickEffect">
                                  <p:stCondLst>
                                    <p:cond delay="0"/>
                                  </p:stCondLst>
                                  <p:childTnLst>
                                    <p:animEffect transition="out" filter="fade">
                                      <p:cBhvr>
                                        <p:cTn id="40" dur="500" tmFilter="0, 0; .2, .5; .8, .5; 1, 0"/>
                                        <p:tgtEl>
                                          <p:spTgt spid="12"/>
                                        </p:tgtEl>
                                      </p:cBhvr>
                                    </p:animEffect>
                                    <p:animScale>
                                      <p:cBhvr>
                                        <p:cTn id="41" dur="250" autoRev="1" fill="hold"/>
                                        <p:tgtEl>
                                          <p:spTgt spid="12"/>
                                        </p:tgtEl>
                                      </p:cBhvr>
                                      <p:by x="105000" y="105000"/>
                                    </p:animScale>
                                  </p:childTnLst>
                                </p:cTn>
                              </p:par>
                            </p:childTnLst>
                          </p:cTn>
                        </p:par>
                      </p:childTnLst>
                    </p:cTn>
                  </p:par>
                  <p:par>
                    <p:cTn id="42" fill="hold" nodeType="clickPar">
                      <p:stCondLst>
                        <p:cond delay="indefinite"/>
                      </p:stCondLst>
                      <p:childTnLst>
                        <p:par>
                          <p:cTn id="43" fill="hold" nodeType="withGroup">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fade">
                                      <p:cBhvr>
                                        <p:cTn id="46" dur="1000"/>
                                        <p:tgtEl>
                                          <p:spTgt spid="9"/>
                                        </p:tgtEl>
                                      </p:cBhvr>
                                    </p:animEffect>
                                    <p:anim calcmode="lin" valueType="num">
                                      <p:cBhvr>
                                        <p:cTn id="47" dur="1000" fill="hold"/>
                                        <p:tgtEl>
                                          <p:spTgt spid="9"/>
                                        </p:tgtEl>
                                        <p:attrNameLst>
                                          <p:attrName>ppt_x</p:attrName>
                                        </p:attrNameLst>
                                      </p:cBhvr>
                                      <p:tavLst>
                                        <p:tav tm="0">
                                          <p:val>
                                            <p:strVal val="#ppt_x"/>
                                          </p:val>
                                        </p:tav>
                                        <p:tav tm="100000">
                                          <p:val>
                                            <p:strVal val="#ppt_x"/>
                                          </p:val>
                                        </p:tav>
                                      </p:tavLst>
                                    </p:anim>
                                    <p:anim calcmode="lin" valueType="num">
                                      <p:cBhvr>
                                        <p:cTn id="4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P spid="19461" grpId="0"/>
      <p:bldP spid="2" grpId="0" animBg="1"/>
      <p:bldP spid="8" grpId="0" animBg="1"/>
      <p:bldP spid="9" grpId="0" animBg="1"/>
      <p:bldP spid="3" grpId="0" animBg="1"/>
      <p:bldP spid="10"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53" y="320325"/>
            <a:ext cx="11887200" cy="914709"/>
          </a:xfrm>
        </p:spPr>
        <p:txBody>
          <a:bodyPr>
            <a:normAutofit fontScale="90000"/>
          </a:bodyPr>
          <a:lstStyle/>
          <a:p>
            <a:pPr algn="r"/>
            <a:r>
              <a:rPr lang="ru-RU" sz="2400" b="1" dirty="0" smtClean="0">
                <a:latin typeface="+mn-lt"/>
              </a:rPr>
              <a:t>Приложение </a:t>
            </a:r>
            <a:r>
              <a:rPr lang="ru-RU" sz="2400" b="1" dirty="0">
                <a:latin typeface="+mn-lt"/>
              </a:rPr>
              <a:t/>
            </a:r>
            <a:br>
              <a:rPr lang="ru-RU" sz="2400" b="1" dirty="0">
                <a:latin typeface="+mn-lt"/>
              </a:rPr>
            </a:br>
            <a:r>
              <a:rPr lang="ru-RU" sz="2400" b="1" dirty="0" smtClean="0">
                <a:latin typeface="+mn-lt"/>
              </a:rPr>
              <a:t>к приказу </a:t>
            </a:r>
            <a:br>
              <a:rPr lang="ru-RU" sz="2400" b="1" dirty="0" smtClean="0">
                <a:latin typeface="+mn-lt"/>
              </a:rPr>
            </a:br>
            <a:r>
              <a:rPr lang="ru-RU" sz="2400" b="1" dirty="0" smtClean="0">
                <a:latin typeface="+mn-lt"/>
              </a:rPr>
              <a:t>от __________ № _______</a:t>
            </a:r>
          </a:p>
        </p:txBody>
      </p:sp>
      <p:sp>
        <p:nvSpPr>
          <p:cNvPr id="3" name="Текст 2"/>
          <p:cNvSpPr>
            <a:spLocks noGrp="1"/>
          </p:cNvSpPr>
          <p:nvPr>
            <p:ph type="body" idx="1"/>
          </p:nvPr>
        </p:nvSpPr>
        <p:spPr>
          <a:xfrm>
            <a:off x="118753" y="1418752"/>
            <a:ext cx="11887200" cy="5255180"/>
          </a:xfrm>
        </p:spPr>
        <p:txBody>
          <a:bodyPr/>
          <a:lstStyle/>
          <a:p>
            <a:pPr algn="ctr"/>
            <a:r>
              <a:rPr lang="ru-RU" b="1" dirty="0" smtClean="0">
                <a:solidFill>
                  <a:schemeClr val="tx1"/>
                </a:solidFill>
              </a:rPr>
              <a:t>ПЛАН</a:t>
            </a:r>
          </a:p>
          <a:p>
            <a:pPr algn="ctr"/>
            <a:r>
              <a:rPr lang="ru-RU" b="1" dirty="0" smtClean="0">
                <a:solidFill>
                  <a:schemeClr val="tx1"/>
                </a:solidFill>
              </a:rPr>
              <a:t>мероприятий по </a:t>
            </a:r>
            <a:r>
              <a:rPr lang="ru-RU" b="1" dirty="0">
                <a:solidFill>
                  <a:schemeClr val="tx1"/>
                </a:solidFill>
              </a:rPr>
              <a:t>противодействию коррупции в СПб ГКУ «Жилищное агентство Красносельского района Санкт-Петербурга на </a:t>
            </a:r>
            <a:r>
              <a:rPr lang="ru-RU" b="1" dirty="0" smtClean="0">
                <a:solidFill>
                  <a:schemeClr val="tx1"/>
                </a:solidFill>
              </a:rPr>
              <a:t>2018-2022 годы </a:t>
            </a:r>
          </a:p>
          <a:p>
            <a:pPr algn="ctr"/>
            <a:endParaRPr lang="ru-RU" b="1" dirty="0"/>
          </a:p>
        </p:txBody>
      </p:sp>
      <p:graphicFrame>
        <p:nvGraphicFramePr>
          <p:cNvPr id="4" name="Таблица 3"/>
          <p:cNvGraphicFramePr>
            <a:graphicFrameLocks noGrp="1"/>
          </p:cNvGraphicFramePr>
          <p:nvPr>
            <p:extLst>
              <p:ext uri="{D42A27DB-BD31-4B8C-83A1-F6EECF244321}">
                <p14:modId xmlns:p14="http://schemas.microsoft.com/office/powerpoint/2010/main" val="53122502"/>
              </p:ext>
            </p:extLst>
          </p:nvPr>
        </p:nvGraphicFramePr>
        <p:xfrm>
          <a:off x="403759" y="2619697"/>
          <a:ext cx="11435315" cy="4054235"/>
        </p:xfrm>
        <a:graphic>
          <a:graphicData uri="http://schemas.openxmlformats.org/drawingml/2006/table">
            <a:tbl>
              <a:tblPr firstRow="1" bandRow="1">
                <a:tableStyleId>{5C22544A-7EE6-4342-B048-85BDC9FD1C3A}</a:tableStyleId>
              </a:tblPr>
              <a:tblGrid>
                <a:gridCol w="1280076">
                  <a:extLst>
                    <a:ext uri="{9D8B030D-6E8A-4147-A177-3AD203B41FA5}">
                      <a16:colId xmlns:a16="http://schemas.microsoft.com/office/drawing/2014/main" val="20000"/>
                    </a:ext>
                  </a:extLst>
                </a:gridCol>
                <a:gridCol w="4409137">
                  <a:extLst>
                    <a:ext uri="{9D8B030D-6E8A-4147-A177-3AD203B41FA5}">
                      <a16:colId xmlns:a16="http://schemas.microsoft.com/office/drawing/2014/main" val="20001"/>
                    </a:ext>
                  </a:extLst>
                </a:gridCol>
                <a:gridCol w="3029504">
                  <a:extLst>
                    <a:ext uri="{9D8B030D-6E8A-4147-A177-3AD203B41FA5}">
                      <a16:colId xmlns:a16="http://schemas.microsoft.com/office/drawing/2014/main" val="20002"/>
                    </a:ext>
                  </a:extLst>
                </a:gridCol>
                <a:gridCol w="2716598">
                  <a:extLst>
                    <a:ext uri="{9D8B030D-6E8A-4147-A177-3AD203B41FA5}">
                      <a16:colId xmlns:a16="http://schemas.microsoft.com/office/drawing/2014/main" val="20003"/>
                    </a:ext>
                  </a:extLst>
                </a:gridCol>
              </a:tblGrid>
              <a:tr h="1009402">
                <a:tc>
                  <a:txBody>
                    <a:bodyPr/>
                    <a:lstStyle/>
                    <a:p>
                      <a:pPr algn="ctr"/>
                      <a:r>
                        <a:rPr lang="ru-RU" sz="2400" dirty="0" smtClean="0"/>
                        <a:t>№</a:t>
                      </a:r>
                    </a:p>
                    <a:p>
                      <a:pPr algn="ctr"/>
                      <a:r>
                        <a:rPr lang="ru-RU" sz="2400" dirty="0" smtClean="0"/>
                        <a:t>п/п</a:t>
                      </a:r>
                      <a:endParaRPr lang="ru-RU" sz="2400" dirty="0"/>
                    </a:p>
                  </a:txBody>
                  <a:tcPr/>
                </a:tc>
                <a:tc>
                  <a:txBody>
                    <a:bodyPr/>
                    <a:lstStyle/>
                    <a:p>
                      <a:pPr algn="ctr"/>
                      <a:r>
                        <a:rPr lang="ru-RU" sz="2400" dirty="0" smtClean="0"/>
                        <a:t>Наименование мероприятия </a:t>
                      </a:r>
                      <a:endParaRPr lang="ru-RU" sz="2400" dirty="0"/>
                    </a:p>
                  </a:txBody>
                  <a:tcPr/>
                </a:tc>
                <a:tc>
                  <a:txBody>
                    <a:bodyPr/>
                    <a:lstStyle/>
                    <a:p>
                      <a:pPr algn="ctr"/>
                      <a:r>
                        <a:rPr lang="ru-RU" sz="2400" dirty="0" smtClean="0"/>
                        <a:t>Срок исполнения мероприятия</a:t>
                      </a:r>
                      <a:endParaRPr lang="ru-RU" sz="2400" dirty="0"/>
                    </a:p>
                  </a:txBody>
                  <a:tcPr/>
                </a:tc>
                <a:tc>
                  <a:txBody>
                    <a:bodyPr/>
                    <a:lstStyle/>
                    <a:p>
                      <a:pPr algn="ctr"/>
                      <a:r>
                        <a:rPr lang="ru-RU" sz="2400" dirty="0" smtClean="0"/>
                        <a:t>Исполнитель мероприятия </a:t>
                      </a:r>
                      <a:endParaRPr lang="ru-RU" sz="2400" dirty="0"/>
                    </a:p>
                  </a:txBody>
                  <a:tcPr/>
                </a:tc>
                <a:extLst>
                  <a:ext uri="{0D108BD9-81ED-4DB2-BD59-A6C34878D82A}">
                    <a16:rowId xmlns:a16="http://schemas.microsoft.com/office/drawing/2014/main" val="10000"/>
                  </a:ext>
                </a:extLst>
              </a:tr>
              <a:tr h="1033153">
                <a:tc>
                  <a:txBody>
                    <a:bodyPr/>
                    <a:lstStyle/>
                    <a:p>
                      <a:pPr algn="ctr"/>
                      <a:r>
                        <a:rPr lang="ru-RU" sz="2000" b="1" dirty="0" smtClean="0"/>
                        <a:t>1</a:t>
                      </a:r>
                      <a:endParaRPr lang="ru-RU" sz="2000" b="1"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2000" b="1" i="0" u="none" strike="noStrike" kern="1200" baseline="0" dirty="0" smtClean="0">
                          <a:solidFill>
                            <a:schemeClr val="dk1"/>
                          </a:solidFill>
                          <a:latin typeface="+mn-lt"/>
                          <a:ea typeface="+mn-ea"/>
                          <a:cs typeface="+mn-cs"/>
                        </a:rPr>
                        <a:t>Внесение изменений в Кодекс этики и служебного поведения работников учреждения</a:t>
                      </a:r>
                      <a:endParaRPr lang="ru-RU" sz="2000" b="1" dirty="0"/>
                    </a:p>
                  </a:txBody>
                  <a:tcPr/>
                </a:tc>
                <a:tc>
                  <a:txBody>
                    <a:bodyPr/>
                    <a:lstStyle/>
                    <a:p>
                      <a:pPr algn="ctr"/>
                      <a:r>
                        <a:rPr lang="en-US" sz="2000" b="1" dirty="0" smtClean="0"/>
                        <a:t>I</a:t>
                      </a:r>
                      <a:r>
                        <a:rPr lang="en-US" sz="2000" b="1" baseline="0" dirty="0" smtClean="0"/>
                        <a:t> </a:t>
                      </a:r>
                      <a:r>
                        <a:rPr lang="ru-RU" sz="2000" b="1" baseline="0" dirty="0" smtClean="0"/>
                        <a:t>квартал 2018 г.</a:t>
                      </a:r>
                      <a:endParaRPr lang="ru-RU" sz="2000" b="1" dirty="0"/>
                    </a:p>
                  </a:txBody>
                  <a:tcPr/>
                </a:tc>
                <a:tc>
                  <a:txBody>
                    <a:bodyPr/>
                    <a:lstStyle/>
                    <a:p>
                      <a:pPr algn="ctr"/>
                      <a:r>
                        <a:rPr lang="ru-RU" sz="2000" b="1" dirty="0" smtClean="0"/>
                        <a:t> Иванников С.П.</a:t>
                      </a:r>
                      <a:endParaRPr lang="ru-RU" sz="2000" b="1" dirty="0"/>
                    </a:p>
                  </a:txBody>
                  <a:tcPr/>
                </a:tc>
                <a:extLst>
                  <a:ext uri="{0D108BD9-81ED-4DB2-BD59-A6C34878D82A}">
                    <a16:rowId xmlns:a16="http://schemas.microsoft.com/office/drawing/2014/main" val="10001"/>
                  </a:ext>
                </a:extLst>
              </a:tr>
              <a:tr h="663642">
                <a:tc>
                  <a:txBody>
                    <a:bodyPr/>
                    <a:lstStyle/>
                    <a:p>
                      <a:pPr algn="ctr"/>
                      <a:r>
                        <a:rPr lang="ru-RU" sz="2000" b="1" dirty="0" smtClean="0"/>
                        <a:t>2</a:t>
                      </a:r>
                      <a:endParaRPr lang="ru-RU" sz="2000" b="1"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2000" b="1" i="0" u="none" strike="noStrike" kern="1200" baseline="0" dirty="0" smtClean="0">
                          <a:solidFill>
                            <a:schemeClr val="dk1"/>
                          </a:solidFill>
                          <a:latin typeface="+mn-lt"/>
                          <a:ea typeface="+mn-ea"/>
                          <a:cs typeface="+mn-cs"/>
                        </a:rPr>
                        <a:t>Введение антикоррупционных положений в трудовые договора работников</a:t>
                      </a:r>
                      <a:endParaRPr lang="ru-RU" sz="2000" b="1" dirty="0"/>
                    </a:p>
                  </a:txBody>
                  <a:tcPr/>
                </a:tc>
                <a:tc>
                  <a:txBody>
                    <a:bodyPr/>
                    <a:lstStyle/>
                    <a:p>
                      <a:pPr algn="ctr"/>
                      <a:r>
                        <a:rPr lang="en-US" sz="2000" b="1" dirty="0" smtClean="0"/>
                        <a:t>II</a:t>
                      </a:r>
                      <a:r>
                        <a:rPr lang="en-US" sz="2000" b="1" baseline="0" dirty="0" smtClean="0"/>
                        <a:t> </a:t>
                      </a:r>
                      <a:r>
                        <a:rPr lang="ru-RU" sz="2000" b="1" baseline="0" dirty="0" smtClean="0"/>
                        <a:t>квартал 2018 г.</a:t>
                      </a:r>
                      <a:endParaRPr lang="ru-RU" sz="2000" b="1" dirty="0"/>
                    </a:p>
                  </a:txBody>
                  <a:tcPr/>
                </a:tc>
                <a:tc>
                  <a:txBody>
                    <a:bodyPr/>
                    <a:lstStyle/>
                    <a:p>
                      <a:pPr algn="ctr"/>
                      <a:r>
                        <a:rPr lang="ru-RU" sz="2000" b="1" dirty="0" smtClean="0"/>
                        <a:t>Спиридонова М.П.</a:t>
                      </a:r>
                      <a:endParaRPr lang="ru-RU" sz="2000" b="1" dirty="0"/>
                    </a:p>
                  </a:txBody>
                  <a:tcPr/>
                </a:tc>
                <a:extLst>
                  <a:ext uri="{0D108BD9-81ED-4DB2-BD59-A6C34878D82A}">
                    <a16:rowId xmlns:a16="http://schemas.microsoft.com/office/drawing/2014/main" val="10002"/>
                  </a:ext>
                </a:extLst>
              </a:tr>
              <a:tr h="663642">
                <a:tc>
                  <a:txBody>
                    <a:bodyPr/>
                    <a:lstStyle/>
                    <a:p>
                      <a:pPr algn="ctr"/>
                      <a:r>
                        <a:rPr lang="ru-RU" sz="2000" b="1" dirty="0" smtClean="0"/>
                        <a:t>3</a:t>
                      </a:r>
                      <a:endParaRPr lang="ru-RU" sz="2000" b="1" dirty="0"/>
                    </a:p>
                  </a:txBody>
                  <a:tcPr/>
                </a:tc>
                <a:tc>
                  <a:txBody>
                    <a:bodyPr/>
                    <a:lstStyle/>
                    <a:p>
                      <a:pPr algn="just"/>
                      <a:r>
                        <a:rPr lang="ru-RU" sz="2000" b="1" dirty="0" smtClean="0"/>
                        <a:t>Организация работы</a:t>
                      </a:r>
                      <a:r>
                        <a:rPr lang="ru-RU" sz="2000" b="1" baseline="0" dirty="0" smtClean="0"/>
                        <a:t> Комиссии по противодействию коррупции в учреждении</a:t>
                      </a:r>
                      <a:endParaRPr lang="ru-RU" sz="2000" b="1" dirty="0"/>
                    </a:p>
                  </a:txBody>
                  <a:tcPr/>
                </a:tc>
                <a:tc>
                  <a:txBody>
                    <a:bodyPr/>
                    <a:lstStyle/>
                    <a:p>
                      <a:pPr algn="ctr"/>
                      <a:r>
                        <a:rPr lang="ru-RU" sz="2000" b="1" dirty="0" smtClean="0"/>
                        <a:t>Один раз в полугодие</a:t>
                      </a:r>
                      <a:endParaRPr lang="ru-RU" sz="2000" b="1" dirty="0"/>
                    </a:p>
                  </a:txBody>
                  <a:tcPr/>
                </a:tc>
                <a:tc>
                  <a:txBody>
                    <a:bodyPr/>
                    <a:lstStyle/>
                    <a:p>
                      <a:pPr algn="ctr"/>
                      <a:r>
                        <a:rPr lang="ru-RU" sz="2000" b="1" dirty="0" smtClean="0"/>
                        <a:t>Иванников С.П.</a:t>
                      </a:r>
                      <a:endParaRPr lang="ru-RU" sz="2000" b="1" dirty="0"/>
                    </a:p>
                  </a:txBody>
                  <a:tcPr/>
                </a:tc>
                <a:extLst>
                  <a:ext uri="{0D108BD9-81ED-4DB2-BD59-A6C34878D82A}">
                    <a16:rowId xmlns:a16="http://schemas.microsoft.com/office/drawing/2014/main" val="10003"/>
                  </a:ext>
                </a:extLst>
              </a:tr>
            </a:tbl>
          </a:graphicData>
        </a:graphic>
      </p:graphicFrame>
      <p:pic>
        <p:nvPicPr>
          <p:cNvPr id="5" name="Picture 2" descr="http://konzarya.ru/sites/default/files/image_gallery/99cfd5134809d59445f3f8c4ea2c5fd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8767" y="424367"/>
            <a:ext cx="1033153" cy="902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9737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991" y="130321"/>
            <a:ext cx="10515600" cy="522822"/>
          </a:xfrm>
        </p:spPr>
        <p:txBody>
          <a:bodyPr>
            <a:normAutofit/>
          </a:bodyPr>
          <a:lstStyle/>
          <a:p>
            <a:r>
              <a:rPr lang="ru-RU" sz="2800" b="1" dirty="0" smtClean="0">
                <a:solidFill>
                  <a:srgbClr val="FF0000"/>
                </a:solidFill>
                <a:latin typeface="+mn-lt"/>
              </a:rPr>
              <a:t>Примерные мероприятия Плана противодействия коррупции</a:t>
            </a:r>
            <a:endParaRPr lang="ru-RU" sz="2800" b="1" dirty="0">
              <a:solidFill>
                <a:srgbClr val="FF0000"/>
              </a:solidFill>
              <a:latin typeface="+mn-lt"/>
            </a:endParaRPr>
          </a:p>
        </p:txBody>
      </p:sp>
      <p:sp>
        <p:nvSpPr>
          <p:cNvPr id="3" name="Текст 2"/>
          <p:cNvSpPr>
            <a:spLocks noGrp="1"/>
          </p:cNvSpPr>
          <p:nvPr>
            <p:ph type="body" idx="1"/>
          </p:nvPr>
        </p:nvSpPr>
        <p:spPr>
          <a:xfrm>
            <a:off x="19791" y="653143"/>
            <a:ext cx="12192000" cy="6187044"/>
          </a:xfrm>
        </p:spPr>
        <p:txBody>
          <a:bodyPr>
            <a:noAutofit/>
          </a:bodyPr>
          <a:lstStyle/>
          <a:p>
            <a:pPr>
              <a:lnSpc>
                <a:spcPct val="100000"/>
              </a:lnSpc>
              <a:spcBef>
                <a:spcPts val="0"/>
              </a:spcBef>
            </a:pPr>
            <a:r>
              <a:rPr lang="ru-RU" sz="2000" b="1" dirty="0">
                <a:solidFill>
                  <a:schemeClr val="accent5"/>
                </a:solidFill>
              </a:rPr>
              <a:t>1 Учет положений статьи 12 Федерального закона «О противодействии коррупции».</a:t>
            </a:r>
            <a:br>
              <a:rPr lang="ru-RU" sz="2000" b="1" dirty="0">
                <a:solidFill>
                  <a:schemeClr val="accent5"/>
                </a:solidFill>
              </a:rPr>
            </a:br>
            <a:r>
              <a:rPr lang="ru-RU" sz="2000" b="1" dirty="0">
                <a:solidFill>
                  <a:schemeClr val="accent5"/>
                </a:solidFill>
              </a:rPr>
              <a:t>2. Корректировка (утверждение) перечня должностей учреждения, замещение которых связано с коррупционными рисками.</a:t>
            </a:r>
            <a:br>
              <a:rPr lang="ru-RU" sz="2000" b="1" dirty="0">
                <a:solidFill>
                  <a:schemeClr val="accent5"/>
                </a:solidFill>
              </a:rPr>
            </a:br>
            <a:r>
              <a:rPr lang="ru-RU" sz="2000" b="1" dirty="0">
                <a:solidFill>
                  <a:schemeClr val="accent5"/>
                </a:solidFill>
              </a:rPr>
              <a:t>3. Мониторинг исполнения трудовых обязанностей работниками, деятельность которых связана с коррупционными рисками.</a:t>
            </a:r>
            <a:br>
              <a:rPr lang="ru-RU" sz="2000" b="1" dirty="0">
                <a:solidFill>
                  <a:schemeClr val="accent5"/>
                </a:solidFill>
              </a:rPr>
            </a:br>
            <a:r>
              <a:rPr lang="ru-RU" sz="2000" b="1" dirty="0">
                <a:solidFill>
                  <a:schemeClr val="accent5"/>
                </a:solidFill>
              </a:rPr>
              <a:t>4. Обучение работников учреждения по вопросам профилактики и противодействия коррупции.</a:t>
            </a:r>
            <a:br>
              <a:rPr lang="ru-RU" sz="2000" b="1" dirty="0">
                <a:solidFill>
                  <a:schemeClr val="accent5"/>
                </a:solidFill>
              </a:rPr>
            </a:br>
            <a:r>
              <a:rPr lang="ru-RU" sz="2000" b="1" dirty="0">
                <a:solidFill>
                  <a:schemeClr val="accent5"/>
                </a:solidFill>
              </a:rPr>
              <a:t>5. Взаимодействие с правоохранительными органами по вопросам профилактики и противодействия коррупции.</a:t>
            </a:r>
            <a:br>
              <a:rPr lang="ru-RU" sz="2000" b="1" dirty="0">
                <a:solidFill>
                  <a:schemeClr val="accent5"/>
                </a:solidFill>
              </a:rPr>
            </a:br>
            <a:r>
              <a:rPr lang="ru-RU" sz="2000" b="1" dirty="0">
                <a:solidFill>
                  <a:schemeClr val="accent5"/>
                </a:solidFill>
              </a:rPr>
              <a:t>6. Участие в проведение сбора, предоставления сведений и информационных материалов антикоррупционного мониторинга.</a:t>
            </a:r>
            <a:br>
              <a:rPr lang="ru-RU" sz="2000" b="1" dirty="0">
                <a:solidFill>
                  <a:schemeClr val="accent5"/>
                </a:solidFill>
              </a:rPr>
            </a:br>
            <a:r>
              <a:rPr lang="ru-RU" sz="2000" b="1" dirty="0">
                <a:solidFill>
                  <a:schemeClr val="accent5"/>
                </a:solidFill>
              </a:rPr>
              <a:t>7. Внутренний аудит:</a:t>
            </a:r>
            <a:br>
              <a:rPr lang="ru-RU" sz="2000" b="1" dirty="0">
                <a:solidFill>
                  <a:schemeClr val="accent5"/>
                </a:solidFill>
              </a:rPr>
            </a:br>
            <a:r>
              <a:rPr lang="ru-RU" sz="2000" b="1" dirty="0">
                <a:solidFill>
                  <a:schemeClr val="accent5"/>
                </a:solidFill>
              </a:rPr>
              <a:t>7.1. учет использования имущества учреждения;</a:t>
            </a:r>
            <a:br>
              <a:rPr lang="ru-RU" sz="2000" b="1" dirty="0">
                <a:solidFill>
                  <a:schemeClr val="accent5"/>
                </a:solidFill>
              </a:rPr>
            </a:br>
            <a:r>
              <a:rPr lang="ru-RU" sz="2000" b="1" dirty="0">
                <a:solidFill>
                  <a:schemeClr val="accent5"/>
                </a:solidFill>
              </a:rPr>
              <a:t>7.2. контроль за реализацией положений Федерального закона от 05.04.2013 № 44-ФЗ «О контрактной системе в сфере закупок товаров, работ, услуг для обеспечения государственных и муниципальных нужд»;</a:t>
            </a:r>
            <a:br>
              <a:rPr lang="ru-RU" sz="2000" b="1" dirty="0">
                <a:solidFill>
                  <a:schemeClr val="accent5"/>
                </a:solidFill>
              </a:rPr>
            </a:br>
            <a:r>
              <a:rPr lang="ru-RU" sz="2000" b="1" dirty="0">
                <a:solidFill>
                  <a:schemeClr val="accent5"/>
                </a:solidFill>
              </a:rPr>
              <a:t>7.3. контроль за предоставлением платных </a:t>
            </a:r>
            <a:r>
              <a:rPr lang="ru-RU" sz="2000" b="1" dirty="0" smtClean="0">
                <a:solidFill>
                  <a:schemeClr val="accent5"/>
                </a:solidFill>
              </a:rPr>
              <a:t>услуг и распределением денежных средств, полученных от оказания платных услуг;</a:t>
            </a:r>
            <a:r>
              <a:rPr lang="ru-RU" sz="2000" b="1" dirty="0">
                <a:solidFill>
                  <a:schemeClr val="accent5"/>
                </a:solidFill>
              </a:rPr>
              <a:t/>
            </a:r>
            <a:br>
              <a:rPr lang="ru-RU" sz="2000" b="1" dirty="0">
                <a:solidFill>
                  <a:schemeClr val="accent5"/>
                </a:solidFill>
              </a:rPr>
            </a:br>
            <a:r>
              <a:rPr lang="ru-RU" sz="2000" b="1" dirty="0">
                <a:solidFill>
                  <a:schemeClr val="accent5"/>
                </a:solidFill>
              </a:rPr>
              <a:t>7.4. анализ использования фонда оплаты труда работников учреждения;</a:t>
            </a:r>
            <a:br>
              <a:rPr lang="ru-RU" sz="2000" b="1" dirty="0">
                <a:solidFill>
                  <a:schemeClr val="accent5"/>
                </a:solidFill>
              </a:rPr>
            </a:br>
            <a:r>
              <a:rPr lang="ru-RU" sz="2000" b="1" dirty="0">
                <a:solidFill>
                  <a:schemeClr val="accent5"/>
                </a:solidFill>
              </a:rPr>
              <a:t>7.5.  контроль ведения учета табеля рабочего времени работников учреждения.</a:t>
            </a:r>
            <a:br>
              <a:rPr lang="ru-RU" sz="2000" b="1" dirty="0">
                <a:solidFill>
                  <a:schemeClr val="accent5"/>
                </a:solidFill>
              </a:rPr>
            </a:br>
            <a:r>
              <a:rPr lang="ru-RU" sz="2000" b="1" dirty="0">
                <a:solidFill>
                  <a:schemeClr val="accent5"/>
                </a:solidFill>
              </a:rPr>
              <a:t>8. Проведение </a:t>
            </a:r>
            <a:r>
              <a:rPr lang="ru-RU" sz="2000" b="1" dirty="0" smtClean="0">
                <a:solidFill>
                  <a:schemeClr val="accent5"/>
                </a:solidFill>
              </a:rPr>
              <a:t>анкетирования работников учреждения на предмет опознания других работников.</a:t>
            </a:r>
          </a:p>
          <a:p>
            <a:pPr>
              <a:lnSpc>
                <a:spcPct val="100000"/>
              </a:lnSpc>
              <a:spcBef>
                <a:spcPts val="0"/>
              </a:spcBef>
            </a:pPr>
            <a:r>
              <a:rPr lang="ru-RU" sz="2000" b="1" dirty="0" smtClean="0">
                <a:solidFill>
                  <a:schemeClr val="accent5"/>
                </a:solidFill>
              </a:rPr>
              <a:t>9.  Информирование о бюджетном процессе в учреждении.</a:t>
            </a:r>
            <a:r>
              <a:rPr lang="ru-RU" sz="2000" b="1" dirty="0">
                <a:solidFill>
                  <a:schemeClr val="accent5"/>
                </a:solidFill>
              </a:rPr>
              <a:t/>
            </a:r>
            <a:br>
              <a:rPr lang="ru-RU" sz="2000" b="1" dirty="0">
                <a:solidFill>
                  <a:schemeClr val="accent5"/>
                </a:solidFill>
              </a:rPr>
            </a:br>
            <a:endParaRPr lang="ru-RU" sz="2000" dirty="0">
              <a:solidFill>
                <a:schemeClr val="accent5"/>
              </a:solidFill>
            </a:endParaRPr>
          </a:p>
        </p:txBody>
      </p:sp>
      <p:pic>
        <p:nvPicPr>
          <p:cNvPr id="4" name="Picture 2" descr="http://konzarya.ru/sites/default/files/image_gallery/99cfd5134809d59445f3f8c4ea2c5fd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7014" y="201880"/>
            <a:ext cx="1033153" cy="902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025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54379" y="106878"/>
            <a:ext cx="11887200" cy="6602681"/>
          </a:xfrm>
          <a:ln w="38100">
            <a:solidFill>
              <a:schemeClr val="tx1"/>
            </a:solidFill>
          </a:ln>
        </p:spPr>
        <p:txBody>
          <a:bodyPr>
            <a:normAutofit lnSpcReduction="10000"/>
          </a:bodyPr>
          <a:lstStyle/>
          <a:p>
            <a:pPr algn="ctr">
              <a:lnSpc>
                <a:spcPct val="100000"/>
              </a:lnSpc>
              <a:spcBef>
                <a:spcPts val="0"/>
              </a:spcBef>
            </a:pPr>
            <a:r>
              <a:rPr lang="ru-RU" b="1" dirty="0" smtClean="0">
                <a:solidFill>
                  <a:schemeClr val="tx1"/>
                </a:solidFill>
              </a:rPr>
              <a:t>Санкт-Петербургское государственное казенное учреждение </a:t>
            </a:r>
          </a:p>
          <a:p>
            <a:pPr algn="ctr">
              <a:lnSpc>
                <a:spcPct val="100000"/>
              </a:lnSpc>
              <a:spcBef>
                <a:spcPts val="0"/>
              </a:spcBef>
            </a:pPr>
            <a:r>
              <a:rPr lang="ru-RU" b="1" dirty="0" smtClean="0">
                <a:solidFill>
                  <a:schemeClr val="tx1"/>
                </a:solidFill>
              </a:rPr>
              <a:t>«Жилищное агентство Красносельского района Санкт-Петербурга»</a:t>
            </a:r>
          </a:p>
          <a:p>
            <a:pPr algn="ctr">
              <a:lnSpc>
                <a:spcPct val="100000"/>
              </a:lnSpc>
              <a:spcBef>
                <a:spcPts val="0"/>
              </a:spcBef>
            </a:pPr>
            <a:endParaRPr lang="ru-RU" b="1" dirty="0" smtClean="0">
              <a:solidFill>
                <a:schemeClr val="tx1"/>
              </a:solidFill>
            </a:endParaRPr>
          </a:p>
          <a:p>
            <a:pPr algn="ctr">
              <a:lnSpc>
                <a:spcPct val="100000"/>
              </a:lnSpc>
              <a:spcBef>
                <a:spcPts val="0"/>
              </a:spcBef>
            </a:pPr>
            <a:r>
              <a:rPr lang="ru-RU" b="1" dirty="0" smtClean="0">
                <a:solidFill>
                  <a:schemeClr val="tx1"/>
                </a:solidFill>
              </a:rPr>
              <a:t>ПРИКАЗ </a:t>
            </a:r>
          </a:p>
          <a:p>
            <a:pPr>
              <a:lnSpc>
                <a:spcPct val="100000"/>
              </a:lnSpc>
              <a:spcBef>
                <a:spcPts val="0"/>
              </a:spcBef>
            </a:pPr>
            <a:r>
              <a:rPr lang="ru-RU" b="1" dirty="0" smtClean="0">
                <a:solidFill>
                  <a:schemeClr val="tx1"/>
                </a:solidFill>
              </a:rPr>
              <a:t>       «___» ___________ 201__г.                                                           № _______</a:t>
            </a:r>
          </a:p>
          <a:p>
            <a:pPr algn="ctr">
              <a:lnSpc>
                <a:spcPct val="100000"/>
              </a:lnSpc>
              <a:spcBef>
                <a:spcPts val="0"/>
              </a:spcBef>
            </a:pPr>
            <a:endParaRPr lang="ru-RU" sz="800" b="1" dirty="0" smtClean="0">
              <a:solidFill>
                <a:schemeClr val="tx1"/>
              </a:solidFill>
            </a:endParaRPr>
          </a:p>
          <a:p>
            <a:pPr algn="ctr">
              <a:lnSpc>
                <a:spcPct val="100000"/>
              </a:lnSpc>
              <a:spcBef>
                <a:spcPts val="0"/>
              </a:spcBef>
            </a:pPr>
            <a:endParaRPr lang="ru-RU" sz="800" b="1" dirty="0" smtClean="0">
              <a:solidFill>
                <a:schemeClr val="tx1"/>
              </a:solidFill>
            </a:endParaRPr>
          </a:p>
          <a:p>
            <a:pPr>
              <a:lnSpc>
                <a:spcPct val="100000"/>
              </a:lnSpc>
              <a:spcBef>
                <a:spcPts val="0"/>
              </a:spcBef>
            </a:pPr>
            <a:r>
              <a:rPr lang="ru-RU" sz="1800" b="1" dirty="0" smtClean="0">
                <a:solidFill>
                  <a:schemeClr val="tx1"/>
                </a:solidFill>
              </a:rPr>
              <a:t>«О Комиссии по противодействию коррупции в</a:t>
            </a:r>
          </a:p>
          <a:p>
            <a:pPr>
              <a:lnSpc>
                <a:spcPct val="100000"/>
              </a:lnSpc>
              <a:spcBef>
                <a:spcPts val="0"/>
              </a:spcBef>
            </a:pPr>
            <a:r>
              <a:rPr lang="ru-RU" sz="1800" b="1" dirty="0" smtClean="0">
                <a:solidFill>
                  <a:schemeClr val="tx1"/>
                </a:solidFill>
              </a:rPr>
              <a:t>Санкт-Петербургском  государственном казенном </a:t>
            </a:r>
          </a:p>
          <a:p>
            <a:pPr>
              <a:lnSpc>
                <a:spcPct val="100000"/>
              </a:lnSpc>
              <a:spcBef>
                <a:spcPts val="0"/>
              </a:spcBef>
            </a:pPr>
            <a:r>
              <a:rPr lang="ru-RU" sz="1800" b="1" dirty="0" smtClean="0">
                <a:solidFill>
                  <a:schemeClr val="tx1"/>
                </a:solidFill>
              </a:rPr>
              <a:t>учреждении «Жилищное агентство Красносельского</a:t>
            </a:r>
          </a:p>
          <a:p>
            <a:pPr>
              <a:lnSpc>
                <a:spcPct val="100000"/>
              </a:lnSpc>
              <a:spcBef>
                <a:spcPts val="0"/>
              </a:spcBef>
            </a:pPr>
            <a:r>
              <a:rPr lang="ru-RU" sz="1800" b="1" dirty="0" smtClean="0">
                <a:solidFill>
                  <a:schemeClr val="tx1"/>
                </a:solidFill>
              </a:rPr>
              <a:t>района Санкт-Петербурга»      </a:t>
            </a:r>
          </a:p>
          <a:p>
            <a:pPr>
              <a:lnSpc>
                <a:spcPct val="100000"/>
              </a:lnSpc>
              <a:spcBef>
                <a:spcPts val="0"/>
              </a:spcBef>
            </a:pPr>
            <a:endParaRPr lang="ru-RU" sz="800" b="1" dirty="0" smtClean="0">
              <a:solidFill>
                <a:schemeClr val="tx1"/>
              </a:solidFill>
            </a:endParaRPr>
          </a:p>
          <a:p>
            <a:pPr>
              <a:lnSpc>
                <a:spcPct val="100000"/>
              </a:lnSpc>
              <a:spcBef>
                <a:spcPts val="0"/>
              </a:spcBef>
            </a:pPr>
            <a:endParaRPr lang="ru-RU" sz="800" b="1" dirty="0" smtClean="0">
              <a:solidFill>
                <a:schemeClr val="tx1"/>
              </a:solidFill>
            </a:endParaRPr>
          </a:p>
          <a:p>
            <a:pPr algn="just">
              <a:lnSpc>
                <a:spcPct val="100000"/>
              </a:lnSpc>
              <a:spcBef>
                <a:spcPts val="0"/>
              </a:spcBef>
            </a:pPr>
            <a:r>
              <a:rPr lang="ru-RU" sz="1800" b="1" dirty="0">
                <a:solidFill>
                  <a:schemeClr val="tx1"/>
                </a:solidFill>
              </a:rPr>
              <a:t> </a:t>
            </a:r>
            <a:r>
              <a:rPr lang="ru-RU" sz="1800" b="1" dirty="0" smtClean="0">
                <a:solidFill>
                  <a:schemeClr val="tx1"/>
                </a:solidFill>
              </a:rPr>
              <a:t>        В целях реализации пункта 1.10 </a:t>
            </a:r>
            <a:r>
              <a:rPr lang="ru-RU" sz="1800" b="1" dirty="0">
                <a:solidFill>
                  <a:schemeClr val="tx1"/>
                </a:solidFill>
              </a:rPr>
              <a:t>Плана противодействия коррупции в Санкт-Петербурге на 2014-2015 годы, утвержденного постановлением Правительства Санкт-Петербурга от 29.10.2013 N 829, и в соответствии </a:t>
            </a:r>
            <a:r>
              <a:rPr lang="ru-RU" sz="1800" b="1" dirty="0" smtClean="0">
                <a:solidFill>
                  <a:schemeClr val="tx1"/>
                </a:solidFill>
              </a:rPr>
              <a:t>с распоряжением </a:t>
            </a:r>
            <a:r>
              <a:rPr lang="ru-RU" sz="1800" b="1" dirty="0">
                <a:solidFill>
                  <a:schemeClr val="tx1"/>
                </a:solidFill>
              </a:rPr>
              <a:t>Комитета по вопросам законности, правопорядка и безопасности </a:t>
            </a:r>
            <a:r>
              <a:rPr lang="ru-RU" sz="1800" b="1" dirty="0" smtClean="0">
                <a:solidFill>
                  <a:schemeClr val="tx1"/>
                </a:solidFill>
              </a:rPr>
              <a:t>от </a:t>
            </a:r>
            <a:r>
              <a:rPr lang="ru-RU" sz="1800" b="1" dirty="0">
                <a:solidFill>
                  <a:schemeClr val="tx1"/>
                </a:solidFill>
              </a:rPr>
              <a:t>29.05.2015 N 127-р</a:t>
            </a:r>
          </a:p>
          <a:p>
            <a:pPr>
              <a:lnSpc>
                <a:spcPct val="100000"/>
              </a:lnSpc>
              <a:spcBef>
                <a:spcPts val="0"/>
              </a:spcBef>
            </a:pPr>
            <a:endParaRPr lang="ru-RU" sz="800" b="1" dirty="0" smtClean="0">
              <a:solidFill>
                <a:schemeClr val="tx1"/>
              </a:solidFill>
            </a:endParaRPr>
          </a:p>
          <a:p>
            <a:pPr>
              <a:lnSpc>
                <a:spcPct val="100000"/>
              </a:lnSpc>
              <a:spcBef>
                <a:spcPts val="0"/>
              </a:spcBef>
            </a:pPr>
            <a:endParaRPr lang="ru-RU" sz="800" b="1" dirty="0">
              <a:solidFill>
                <a:schemeClr val="tx1"/>
              </a:solidFill>
            </a:endParaRPr>
          </a:p>
          <a:p>
            <a:pPr>
              <a:lnSpc>
                <a:spcPct val="100000"/>
              </a:lnSpc>
              <a:spcBef>
                <a:spcPts val="0"/>
              </a:spcBef>
            </a:pPr>
            <a:r>
              <a:rPr lang="ru-RU" sz="1800" b="1" dirty="0" smtClean="0">
                <a:solidFill>
                  <a:schemeClr val="tx1"/>
                </a:solidFill>
              </a:rPr>
              <a:t>          П Р И К А З Ы В А Ю   </a:t>
            </a:r>
          </a:p>
          <a:p>
            <a:pPr>
              <a:lnSpc>
                <a:spcPct val="100000"/>
              </a:lnSpc>
              <a:spcBef>
                <a:spcPts val="0"/>
              </a:spcBef>
            </a:pPr>
            <a:endParaRPr lang="ru-RU" sz="800" b="1" dirty="0">
              <a:solidFill>
                <a:schemeClr val="tx1"/>
              </a:solidFill>
            </a:endParaRPr>
          </a:p>
          <a:p>
            <a:pPr>
              <a:lnSpc>
                <a:spcPct val="100000"/>
              </a:lnSpc>
              <a:spcBef>
                <a:spcPts val="0"/>
              </a:spcBef>
            </a:pPr>
            <a:r>
              <a:rPr lang="ru-RU" sz="1800" b="1" dirty="0">
                <a:solidFill>
                  <a:schemeClr val="tx1"/>
                </a:solidFill>
              </a:rPr>
              <a:t>1. Образовать Комиссию </a:t>
            </a:r>
            <a:r>
              <a:rPr lang="ru-RU" sz="1800" b="1" dirty="0" smtClean="0">
                <a:solidFill>
                  <a:schemeClr val="tx1"/>
                </a:solidFill>
              </a:rPr>
              <a:t>по </a:t>
            </a:r>
            <a:r>
              <a:rPr lang="ru-RU" sz="1800" b="1" dirty="0">
                <a:solidFill>
                  <a:schemeClr val="tx1"/>
                </a:solidFill>
              </a:rPr>
              <a:t>противодействию коррупции </a:t>
            </a:r>
            <a:r>
              <a:rPr lang="ru-RU" sz="1800" b="1" dirty="0" smtClean="0">
                <a:solidFill>
                  <a:schemeClr val="tx1"/>
                </a:solidFill>
              </a:rPr>
              <a:t>в Санкт-Петербургском  </a:t>
            </a:r>
            <a:r>
              <a:rPr lang="ru-RU" sz="1800" b="1" dirty="0">
                <a:solidFill>
                  <a:schemeClr val="tx1"/>
                </a:solidFill>
              </a:rPr>
              <a:t>государственном казенном </a:t>
            </a:r>
          </a:p>
          <a:p>
            <a:pPr>
              <a:lnSpc>
                <a:spcPct val="100000"/>
              </a:lnSpc>
              <a:spcBef>
                <a:spcPts val="0"/>
              </a:spcBef>
            </a:pPr>
            <a:r>
              <a:rPr lang="ru-RU" sz="1800" b="1" dirty="0">
                <a:solidFill>
                  <a:schemeClr val="tx1"/>
                </a:solidFill>
              </a:rPr>
              <a:t>учреждении «Жилищное агентство </a:t>
            </a:r>
            <a:r>
              <a:rPr lang="ru-RU" sz="1800" b="1" dirty="0" smtClean="0">
                <a:solidFill>
                  <a:schemeClr val="tx1"/>
                </a:solidFill>
              </a:rPr>
              <a:t>Красносельского района Санкт-Петербурга» (далее – Комиссия) в составе согласно приложению.</a:t>
            </a:r>
            <a:endParaRPr lang="ru-RU" sz="1800" b="1" u="sng" dirty="0">
              <a:solidFill>
                <a:schemeClr val="tx1"/>
              </a:solidFill>
              <a:hlinkClick r:id="rId2"/>
            </a:endParaRPr>
          </a:p>
          <a:p>
            <a:r>
              <a:rPr lang="ru-RU" sz="1800" b="1" dirty="0">
                <a:solidFill>
                  <a:schemeClr val="tx1"/>
                </a:solidFill>
              </a:rPr>
              <a:t>2. Утвердить </a:t>
            </a:r>
            <a:r>
              <a:rPr lang="ru-RU" sz="1800" b="1" dirty="0" smtClean="0">
                <a:solidFill>
                  <a:schemeClr val="tx1"/>
                </a:solidFill>
              </a:rPr>
              <a:t>Положение о Комиссии.</a:t>
            </a:r>
          </a:p>
          <a:p>
            <a:r>
              <a:rPr lang="ru-RU" sz="1800" b="1" dirty="0" smtClean="0">
                <a:solidFill>
                  <a:schemeClr val="tx1"/>
                </a:solidFill>
              </a:rPr>
              <a:t>3. Контроль </a:t>
            </a:r>
            <a:r>
              <a:rPr lang="ru-RU" sz="1800" b="1" dirty="0">
                <a:solidFill>
                  <a:schemeClr val="tx1"/>
                </a:solidFill>
              </a:rPr>
              <a:t>за исполнением приказа оставляю за собой.</a:t>
            </a:r>
            <a:br>
              <a:rPr lang="ru-RU" sz="1800" b="1" dirty="0">
                <a:solidFill>
                  <a:schemeClr val="tx1"/>
                </a:solidFill>
              </a:rPr>
            </a:br>
            <a:r>
              <a:rPr lang="ru-RU" sz="1800" b="1" dirty="0">
                <a:solidFill>
                  <a:schemeClr val="tx1"/>
                </a:solidFill>
              </a:rPr>
              <a:t/>
            </a:r>
            <a:br>
              <a:rPr lang="ru-RU" sz="1800" b="1" dirty="0">
                <a:solidFill>
                  <a:schemeClr val="tx1"/>
                </a:solidFill>
              </a:rPr>
            </a:br>
            <a:r>
              <a:rPr lang="ru-RU" sz="1800" b="1" dirty="0">
                <a:solidFill>
                  <a:schemeClr val="tx1"/>
                </a:solidFill>
              </a:rPr>
              <a:t>                                                             Директор _____________________________  К.Ю. Слободской</a:t>
            </a:r>
            <a:br>
              <a:rPr lang="ru-RU" sz="1800" b="1" dirty="0">
                <a:solidFill>
                  <a:schemeClr val="tx1"/>
                </a:solidFill>
              </a:rPr>
            </a:br>
            <a:endParaRPr lang="ru-RU" sz="1800" b="1" dirty="0" smtClean="0">
              <a:solidFill>
                <a:schemeClr val="tx1"/>
              </a:solidFill>
            </a:endParaRPr>
          </a:p>
          <a:p>
            <a:endParaRPr lang="ru-RU" sz="1800" b="1" dirty="0" smtClean="0">
              <a:solidFill>
                <a:schemeClr val="tx1"/>
              </a:solidFill>
            </a:endParaRPr>
          </a:p>
          <a:p>
            <a:endParaRPr lang="ru-RU" sz="1800" b="1" dirty="0">
              <a:solidFill>
                <a:schemeClr val="tx1"/>
              </a:solidFill>
              <a:hlinkClick r:id="rId3"/>
            </a:endParaRPr>
          </a:p>
          <a:p>
            <a:pPr algn="ctr">
              <a:lnSpc>
                <a:spcPct val="100000"/>
              </a:lnSpc>
              <a:spcBef>
                <a:spcPts val="0"/>
              </a:spcBef>
            </a:pPr>
            <a:endParaRPr lang="ru-RU" dirty="0">
              <a:solidFill>
                <a:schemeClr val="tx1"/>
              </a:solidFill>
            </a:endParaRPr>
          </a:p>
        </p:txBody>
      </p:sp>
      <p:pic>
        <p:nvPicPr>
          <p:cNvPr id="4" name="Picture 2" descr="http://konzarya.ru/sites/default/files/image_gallery/99cfd5134809d59445f3f8c4ea2c5fd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3760" y="346178"/>
            <a:ext cx="1033153" cy="902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2658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95004"/>
            <a:ext cx="12192000" cy="1508166"/>
          </a:xfrm>
        </p:spPr>
        <p:txBody>
          <a:bodyPr>
            <a:normAutofit fontScale="90000"/>
          </a:bodyPr>
          <a:lstStyle/>
          <a:p>
            <a:pPr algn="ctr">
              <a:lnSpc>
                <a:spcPct val="100000"/>
              </a:lnSpc>
              <a:spcBef>
                <a:spcPts val="0"/>
              </a:spcBef>
            </a:pPr>
            <a:r>
              <a:rPr lang="ru-RU" sz="3100" b="1" dirty="0" smtClean="0">
                <a:latin typeface="+mn-lt"/>
              </a:rPr>
              <a:t>Комиссия </a:t>
            </a:r>
            <a:r>
              <a:rPr lang="ru-RU" sz="3100" b="1" dirty="0">
                <a:latin typeface="+mn-lt"/>
              </a:rPr>
              <a:t>по противодействию коррупции </a:t>
            </a:r>
            <a:r>
              <a:rPr lang="ru-RU" sz="3100" b="1" dirty="0" smtClean="0">
                <a:latin typeface="+mn-lt"/>
              </a:rPr>
              <a:t>в Санкт-Петербургском  </a:t>
            </a:r>
            <a:r>
              <a:rPr lang="ru-RU" sz="3100" b="1" dirty="0">
                <a:latin typeface="+mn-lt"/>
              </a:rPr>
              <a:t>государственном казенном </a:t>
            </a:r>
            <a:r>
              <a:rPr lang="ru-RU" sz="3100" b="1" dirty="0" smtClean="0">
                <a:latin typeface="+mn-lt"/>
              </a:rPr>
              <a:t>учреждении </a:t>
            </a:r>
            <a:r>
              <a:rPr lang="ru-RU" sz="3100" b="1" dirty="0">
                <a:latin typeface="+mn-lt"/>
              </a:rPr>
              <a:t>«Жилищное агентство </a:t>
            </a:r>
            <a:r>
              <a:rPr lang="ru-RU" sz="3100" b="1" dirty="0" smtClean="0">
                <a:latin typeface="+mn-lt"/>
              </a:rPr>
              <a:t>Красносельского района </a:t>
            </a:r>
            <a:r>
              <a:rPr lang="ru-RU" sz="3100" b="1" dirty="0">
                <a:latin typeface="+mn-lt"/>
              </a:rPr>
              <a:t>Санкт-Петербурга»      </a:t>
            </a:r>
            <a:br>
              <a:rPr lang="ru-RU" sz="3100" b="1" dirty="0">
                <a:latin typeface="+mn-lt"/>
              </a:rPr>
            </a:br>
            <a:r>
              <a:rPr lang="ru-RU" sz="2400" b="1" dirty="0" smtClean="0">
                <a:latin typeface="+mn-lt"/>
              </a:rPr>
              <a:t> </a:t>
            </a:r>
            <a:endParaRPr lang="ru-RU" sz="2400" b="1" dirty="0">
              <a:latin typeface="+mn-lt"/>
            </a:endParaRPr>
          </a:p>
        </p:txBody>
      </p:sp>
      <p:sp>
        <p:nvSpPr>
          <p:cNvPr id="3" name="Текст 2"/>
          <p:cNvSpPr>
            <a:spLocks noGrp="1"/>
          </p:cNvSpPr>
          <p:nvPr>
            <p:ph type="body" idx="1"/>
          </p:nvPr>
        </p:nvSpPr>
        <p:spPr>
          <a:xfrm>
            <a:off x="0" y="1472540"/>
            <a:ext cx="12192000" cy="5385459"/>
          </a:xfrm>
        </p:spPr>
        <p:txBody>
          <a:bodyPr>
            <a:normAutofit lnSpcReduction="10000"/>
          </a:bodyPr>
          <a:lstStyle/>
          <a:p>
            <a:pPr algn="ctr"/>
            <a:r>
              <a:rPr lang="ru-RU" b="1" dirty="0" smtClean="0">
                <a:solidFill>
                  <a:schemeClr val="tx1"/>
                </a:solidFill>
              </a:rPr>
              <a:t>ПРОТОКОЛ</a:t>
            </a:r>
          </a:p>
          <a:p>
            <a:pPr algn="ctr"/>
            <a:r>
              <a:rPr lang="ru-RU" b="1" dirty="0">
                <a:solidFill>
                  <a:schemeClr val="tx1"/>
                </a:solidFill>
              </a:rPr>
              <a:t>з</a:t>
            </a:r>
            <a:r>
              <a:rPr lang="ru-RU" b="1" dirty="0" smtClean="0">
                <a:solidFill>
                  <a:schemeClr val="tx1"/>
                </a:solidFill>
              </a:rPr>
              <a:t>аседания Комиссии </a:t>
            </a:r>
            <a:r>
              <a:rPr lang="ru-RU" b="1" dirty="0">
                <a:solidFill>
                  <a:schemeClr val="tx1"/>
                </a:solidFill>
              </a:rPr>
              <a:t>по противодействию коррупции в Санкт-Петербургском  государственном казенном учреждении «Жилищное агентство Красносельского района Санкт-Петербурга» </a:t>
            </a:r>
            <a:endParaRPr lang="ru-RU" b="1" dirty="0" smtClean="0">
              <a:solidFill>
                <a:schemeClr val="tx1"/>
              </a:solidFill>
            </a:endParaRPr>
          </a:p>
          <a:p>
            <a:pPr algn="ctr"/>
            <a:r>
              <a:rPr lang="ru-RU" b="1" dirty="0">
                <a:solidFill>
                  <a:schemeClr val="tx1"/>
                </a:solidFill>
              </a:rPr>
              <a:t>о</a:t>
            </a:r>
            <a:r>
              <a:rPr lang="ru-RU" b="1" dirty="0" smtClean="0">
                <a:solidFill>
                  <a:schemeClr val="tx1"/>
                </a:solidFill>
              </a:rPr>
              <a:t>т _________________ № ________</a:t>
            </a:r>
          </a:p>
          <a:p>
            <a:pPr algn="ctr"/>
            <a:endParaRPr lang="ru-RU" b="1" dirty="0" smtClean="0">
              <a:solidFill>
                <a:schemeClr val="tx1"/>
              </a:solidFill>
            </a:endParaRPr>
          </a:p>
          <a:p>
            <a:r>
              <a:rPr lang="ru-RU" b="1" u="sng" dirty="0" smtClean="0">
                <a:solidFill>
                  <a:schemeClr val="tx1"/>
                </a:solidFill>
              </a:rPr>
              <a:t>Заседание </a:t>
            </a:r>
            <a:r>
              <a:rPr lang="ru-RU" b="1" u="sng" dirty="0">
                <a:solidFill>
                  <a:schemeClr val="tx1"/>
                </a:solidFill>
              </a:rPr>
              <a:t>открыл и вел</a:t>
            </a:r>
            <a:r>
              <a:rPr lang="ru-RU" b="1" dirty="0">
                <a:solidFill>
                  <a:schemeClr val="tx1"/>
                </a:solidFill>
              </a:rPr>
              <a:t> председатель Комиссии по противодействию коррупции в Санкт-Петербургском  государственном казенном учреждении «Жилищное агентство Красносельского района Санкт-Петербурга</a:t>
            </a:r>
            <a:r>
              <a:rPr lang="ru-RU" b="1" dirty="0" smtClean="0">
                <a:solidFill>
                  <a:schemeClr val="tx1"/>
                </a:solidFill>
              </a:rPr>
              <a:t>», директор учреждения Слободской К.Ю.</a:t>
            </a:r>
            <a:r>
              <a:rPr lang="ru-RU" b="1" dirty="0"/>
              <a:t> </a:t>
            </a:r>
            <a:endParaRPr lang="ru-RU" b="1" dirty="0" smtClean="0"/>
          </a:p>
          <a:p>
            <a:r>
              <a:rPr lang="ru-RU" b="1" u="sng" dirty="0" smtClean="0">
                <a:solidFill>
                  <a:schemeClr val="tx1"/>
                </a:solidFill>
              </a:rPr>
              <a:t>Присутствовали: </a:t>
            </a:r>
            <a:r>
              <a:rPr lang="ru-RU" b="1" dirty="0" smtClean="0">
                <a:solidFill>
                  <a:schemeClr val="tx1"/>
                </a:solidFill>
              </a:rPr>
              <a:t>Заместитель </a:t>
            </a:r>
            <a:r>
              <a:rPr lang="ru-RU" b="1" dirty="0">
                <a:solidFill>
                  <a:schemeClr val="tx1"/>
                </a:solidFill>
              </a:rPr>
              <a:t>председателя, члены </a:t>
            </a:r>
            <a:r>
              <a:rPr lang="ru-RU" b="1" dirty="0" smtClean="0">
                <a:solidFill>
                  <a:schemeClr val="tx1"/>
                </a:solidFill>
              </a:rPr>
              <a:t>Комиссии.</a:t>
            </a:r>
            <a:endParaRPr lang="ru-RU" b="1" dirty="0">
              <a:solidFill>
                <a:schemeClr val="tx1"/>
              </a:solidFill>
            </a:endParaRPr>
          </a:p>
          <a:p>
            <a:r>
              <a:rPr lang="ru-RU" b="1" u="sng" dirty="0" smtClean="0">
                <a:solidFill>
                  <a:schemeClr val="tx1"/>
                </a:solidFill>
              </a:rPr>
              <a:t>Приглашенные:</a:t>
            </a:r>
            <a:r>
              <a:rPr lang="ru-RU" b="1" dirty="0" smtClean="0">
                <a:solidFill>
                  <a:schemeClr val="tx1"/>
                </a:solidFill>
              </a:rPr>
              <a:t> </a:t>
            </a:r>
          </a:p>
          <a:p>
            <a:r>
              <a:rPr lang="ru-RU" b="1" dirty="0" smtClean="0">
                <a:solidFill>
                  <a:schemeClr val="tx1"/>
                </a:solidFill>
              </a:rPr>
              <a:t>Меркурьев П.А. – начальник общего отдела учреждения;</a:t>
            </a:r>
          </a:p>
          <a:p>
            <a:r>
              <a:rPr lang="ru-RU" b="1" dirty="0" smtClean="0">
                <a:solidFill>
                  <a:schemeClr val="tx1"/>
                </a:solidFill>
              </a:rPr>
              <a:t>Гладких Э.И. – инженер отдела капитального ремонта.</a:t>
            </a:r>
          </a:p>
          <a:p>
            <a:endParaRPr lang="ru-RU" b="1" dirty="0">
              <a:solidFill>
                <a:schemeClr val="tx1"/>
              </a:solidFill>
            </a:endParaRPr>
          </a:p>
          <a:p>
            <a:pPr algn="ctr"/>
            <a:endParaRPr lang="ru-RU" b="1" dirty="0" smtClean="0">
              <a:solidFill>
                <a:schemeClr val="tx1"/>
              </a:solidFill>
            </a:endParaRPr>
          </a:p>
          <a:p>
            <a:pPr algn="ctr"/>
            <a:endParaRPr lang="ru-RU" b="1" dirty="0" smtClean="0">
              <a:solidFill>
                <a:schemeClr val="tx1"/>
              </a:solidFill>
            </a:endParaRPr>
          </a:p>
          <a:p>
            <a:pPr algn="ctr"/>
            <a:endParaRPr lang="ru-RU" b="1" dirty="0">
              <a:solidFill>
                <a:schemeClr val="tx1"/>
              </a:solidFill>
            </a:endParaRPr>
          </a:p>
          <a:p>
            <a:pPr algn="ctr"/>
            <a:endParaRPr lang="ru-RU" b="1" dirty="0">
              <a:solidFill>
                <a:schemeClr val="tx1"/>
              </a:solidFill>
            </a:endParaRPr>
          </a:p>
        </p:txBody>
      </p:sp>
    </p:spTree>
    <p:extLst>
      <p:ext uri="{BB962C8B-B14F-4D97-AF65-F5344CB8AC3E}">
        <p14:creationId xmlns:p14="http://schemas.microsoft.com/office/powerpoint/2010/main" val="3868543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6117" y="0"/>
            <a:ext cx="10515600" cy="404070"/>
          </a:xfrm>
        </p:spPr>
        <p:txBody>
          <a:bodyPr>
            <a:normAutofit fontScale="90000"/>
          </a:bodyPr>
          <a:lstStyle/>
          <a:p>
            <a:pPr algn="ctr"/>
            <a:r>
              <a:rPr lang="ru-RU" sz="2400" b="1" u="sng" dirty="0" smtClean="0">
                <a:latin typeface="+mn-lt"/>
              </a:rPr>
              <a:t>ПОВЕСТКА ДНЯ</a:t>
            </a:r>
            <a:endParaRPr lang="ru-RU" sz="2400" b="1" u="sng" dirty="0">
              <a:latin typeface="+mn-lt"/>
            </a:endParaRPr>
          </a:p>
        </p:txBody>
      </p:sp>
      <p:sp>
        <p:nvSpPr>
          <p:cNvPr id="3" name="Текст 2"/>
          <p:cNvSpPr>
            <a:spLocks noGrp="1"/>
          </p:cNvSpPr>
          <p:nvPr>
            <p:ph type="body" idx="1"/>
          </p:nvPr>
        </p:nvSpPr>
        <p:spPr>
          <a:xfrm>
            <a:off x="130629" y="404070"/>
            <a:ext cx="11946576" cy="6341114"/>
          </a:xfrm>
        </p:spPr>
        <p:txBody>
          <a:bodyPr>
            <a:normAutofit fontScale="55000" lnSpcReduction="20000"/>
          </a:bodyPr>
          <a:lstStyle/>
          <a:p>
            <a:r>
              <a:rPr lang="ru-RU" sz="3600" b="1" dirty="0" smtClean="0">
                <a:solidFill>
                  <a:schemeClr val="tx1"/>
                </a:solidFill>
              </a:rPr>
              <a:t>1. О результатах устранения недостатков, выявленных в ходе проверки Комитета государственного финансового контроля Санкт-Петербурга.</a:t>
            </a:r>
          </a:p>
          <a:p>
            <a:r>
              <a:rPr lang="ru-RU" sz="3600" b="1" dirty="0" smtClean="0">
                <a:solidFill>
                  <a:schemeClr val="tx1"/>
                </a:solidFill>
              </a:rPr>
              <a:t>2. Противодействие коррупции при приемке работ по капитальному ремонту объектов государственного жилищного фонда в 1 полугодии 2017 года.</a:t>
            </a:r>
          </a:p>
          <a:p>
            <a:r>
              <a:rPr lang="ru-RU" sz="3600" b="1" dirty="0" smtClean="0">
                <a:solidFill>
                  <a:schemeClr val="tx1"/>
                </a:solidFill>
              </a:rPr>
              <a:t>3. О ходе реализации мероприятий Плана противодействия коррупции в учреждении.</a:t>
            </a:r>
          </a:p>
          <a:p>
            <a:endParaRPr lang="ru-RU" sz="3200" b="1" u="sng" dirty="0" smtClean="0">
              <a:solidFill>
                <a:schemeClr val="tx1"/>
              </a:solidFill>
            </a:endParaRPr>
          </a:p>
          <a:p>
            <a:r>
              <a:rPr lang="ru-RU" sz="3600" b="1" u="sng" dirty="0" smtClean="0">
                <a:solidFill>
                  <a:schemeClr val="tx1"/>
                </a:solidFill>
              </a:rPr>
              <a:t>По первому вопросу выступили:</a:t>
            </a:r>
          </a:p>
          <a:p>
            <a:r>
              <a:rPr lang="ru-RU" sz="3600" b="1" dirty="0" smtClean="0">
                <a:solidFill>
                  <a:schemeClr val="tx1"/>
                </a:solidFill>
              </a:rPr>
              <a:t>Гоголевская Т.Е. – главный бухгалтер учреждения;</a:t>
            </a:r>
          </a:p>
          <a:p>
            <a:r>
              <a:rPr lang="ru-RU" sz="3600" b="1" dirty="0" smtClean="0">
                <a:solidFill>
                  <a:schemeClr val="tx1"/>
                </a:solidFill>
              </a:rPr>
              <a:t>Сиваков К.П. – начальник отдела районного хозяйства администрации Красносельского района Санкт-Петербурга;</a:t>
            </a:r>
          </a:p>
          <a:p>
            <a:r>
              <a:rPr lang="ru-RU" sz="3600" b="1" dirty="0" smtClean="0">
                <a:solidFill>
                  <a:schemeClr val="tx1"/>
                </a:solidFill>
              </a:rPr>
              <a:t>Слободской К.Ю. – директор учреждения.</a:t>
            </a:r>
          </a:p>
          <a:p>
            <a:r>
              <a:rPr lang="ru-RU" sz="3600" b="1" u="sng" dirty="0" smtClean="0">
                <a:solidFill>
                  <a:schemeClr val="tx1"/>
                </a:solidFill>
              </a:rPr>
              <a:t>Решили:</a:t>
            </a:r>
          </a:p>
          <a:p>
            <a:r>
              <a:rPr lang="ru-RU" sz="3600" b="1" dirty="0" smtClean="0">
                <a:solidFill>
                  <a:schemeClr val="tx1"/>
                </a:solidFill>
              </a:rPr>
              <a:t>1. Организовать проведение дополнительных занятий по изучению положений Федерального закона </a:t>
            </a:r>
            <a:r>
              <a:rPr lang="ru-RU" sz="3600" b="1" dirty="0">
                <a:solidFill>
                  <a:schemeClr val="tx1"/>
                </a:solidFill>
              </a:rPr>
              <a:t>от 05.04.2013 </a:t>
            </a:r>
            <a:r>
              <a:rPr lang="ru-RU" sz="3600" b="1" dirty="0" smtClean="0">
                <a:solidFill>
                  <a:schemeClr val="tx1"/>
                </a:solidFill>
              </a:rPr>
              <a:t>№ 44-ФЗ. </a:t>
            </a:r>
          </a:p>
          <a:p>
            <a:r>
              <a:rPr lang="ru-RU" sz="3600" b="1" dirty="0">
                <a:solidFill>
                  <a:schemeClr val="tx1"/>
                </a:solidFill>
              </a:rPr>
              <a:t> </a:t>
            </a:r>
            <a:r>
              <a:rPr lang="ru-RU" sz="3600" b="1" dirty="0" smtClean="0">
                <a:solidFill>
                  <a:schemeClr val="tx1"/>
                </a:solidFill>
              </a:rPr>
              <a:t>        Исполнитель: отдел государственных закупок, бухгалтерия</a:t>
            </a:r>
          </a:p>
          <a:p>
            <a:r>
              <a:rPr lang="ru-RU" sz="3600" b="1" dirty="0">
                <a:solidFill>
                  <a:schemeClr val="tx1"/>
                </a:solidFill>
              </a:rPr>
              <a:t> </a:t>
            </a:r>
            <a:r>
              <a:rPr lang="ru-RU" sz="3600" b="1" dirty="0" smtClean="0">
                <a:solidFill>
                  <a:schemeClr val="tx1"/>
                </a:solidFill>
              </a:rPr>
              <a:t>        Срок: 30.08.2017, 30.11.2017</a:t>
            </a:r>
          </a:p>
          <a:p>
            <a:r>
              <a:rPr lang="ru-RU" sz="3600" b="1" dirty="0" smtClean="0">
                <a:solidFill>
                  <a:schemeClr val="tx1"/>
                </a:solidFill>
              </a:rPr>
              <a:t>2. Организовать размещение плана закупок на сайте учреждения </a:t>
            </a:r>
            <a:r>
              <a:rPr lang="ru-RU" sz="3600" b="1" dirty="0">
                <a:solidFill>
                  <a:schemeClr val="tx1"/>
                </a:solidFill>
              </a:rPr>
              <a:t>в информационно-телекоммуникационной сети </a:t>
            </a:r>
            <a:r>
              <a:rPr lang="ru-RU" sz="3600" b="1" dirty="0" smtClean="0">
                <a:solidFill>
                  <a:schemeClr val="tx1"/>
                </a:solidFill>
              </a:rPr>
              <a:t>«Интернет».</a:t>
            </a:r>
          </a:p>
          <a:p>
            <a:r>
              <a:rPr lang="ru-RU" sz="3600" b="1" dirty="0">
                <a:solidFill>
                  <a:schemeClr val="tx1"/>
                </a:solidFill>
              </a:rPr>
              <a:t> </a:t>
            </a:r>
            <a:r>
              <a:rPr lang="ru-RU" sz="3600" b="1" dirty="0" smtClean="0">
                <a:solidFill>
                  <a:schemeClr val="tx1"/>
                </a:solidFill>
              </a:rPr>
              <a:t>       Исполнитель: общий отдел, </a:t>
            </a:r>
            <a:r>
              <a:rPr lang="ru-RU" sz="3600" b="1" dirty="0">
                <a:solidFill>
                  <a:schemeClr val="tx1"/>
                </a:solidFill>
              </a:rPr>
              <a:t>отдел государственных закупок </a:t>
            </a:r>
            <a:endParaRPr lang="ru-RU" sz="3600" b="1" dirty="0" smtClean="0">
              <a:solidFill>
                <a:schemeClr val="tx1"/>
              </a:solidFill>
            </a:endParaRPr>
          </a:p>
          <a:p>
            <a:r>
              <a:rPr lang="ru-RU" sz="3200" b="1" dirty="0">
                <a:solidFill>
                  <a:schemeClr val="tx1"/>
                </a:solidFill>
              </a:rPr>
              <a:t> </a:t>
            </a:r>
            <a:r>
              <a:rPr lang="ru-RU" sz="3200" b="1" dirty="0" smtClean="0">
                <a:solidFill>
                  <a:schemeClr val="tx1"/>
                </a:solidFill>
              </a:rPr>
              <a:t>       Срок: 01.08.2017</a:t>
            </a:r>
          </a:p>
          <a:p>
            <a:r>
              <a:rPr lang="ru-RU" sz="2000" b="1" dirty="0">
                <a:solidFill>
                  <a:schemeClr val="tx1"/>
                </a:solidFill>
              </a:rPr>
              <a:t> </a:t>
            </a:r>
            <a:r>
              <a:rPr lang="ru-RU" sz="2000" b="1" dirty="0" smtClean="0">
                <a:solidFill>
                  <a:schemeClr val="tx1"/>
                </a:solidFill>
              </a:rPr>
              <a:t>        </a:t>
            </a:r>
            <a:endParaRPr lang="ru-RU" sz="2000" b="1" dirty="0">
              <a:solidFill>
                <a:schemeClr val="tx1"/>
              </a:solidFill>
            </a:endParaRPr>
          </a:p>
          <a:p>
            <a:endParaRPr lang="ru-RU" sz="2000" b="1" dirty="0" smtClean="0">
              <a:solidFill>
                <a:schemeClr val="tx1"/>
              </a:solidFill>
            </a:endParaRPr>
          </a:p>
          <a:p>
            <a:endParaRPr lang="ru-RU" sz="2000" b="1" dirty="0">
              <a:solidFill>
                <a:schemeClr val="tx1"/>
              </a:solidFill>
            </a:endParaRPr>
          </a:p>
        </p:txBody>
      </p:sp>
    </p:spTree>
    <p:extLst>
      <p:ext uri="{BB962C8B-B14F-4D97-AF65-F5344CB8AC3E}">
        <p14:creationId xmlns:p14="http://schemas.microsoft.com/office/powerpoint/2010/main" val="656516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06878" y="83127"/>
            <a:ext cx="11887200" cy="6602681"/>
          </a:xfrm>
          <a:ln w="38100">
            <a:solidFill>
              <a:schemeClr val="tx1"/>
            </a:solidFill>
          </a:ln>
        </p:spPr>
        <p:txBody>
          <a:bodyPr>
            <a:normAutofit lnSpcReduction="10000"/>
          </a:bodyPr>
          <a:lstStyle/>
          <a:p>
            <a:pPr algn="ctr">
              <a:lnSpc>
                <a:spcPct val="100000"/>
              </a:lnSpc>
              <a:spcBef>
                <a:spcPts val="0"/>
              </a:spcBef>
            </a:pPr>
            <a:r>
              <a:rPr lang="ru-RU" b="1" dirty="0" smtClean="0">
                <a:solidFill>
                  <a:schemeClr val="tx1"/>
                </a:solidFill>
              </a:rPr>
              <a:t>Санкт-Петербургское государственное казенное учреждение </a:t>
            </a:r>
          </a:p>
          <a:p>
            <a:pPr algn="ctr">
              <a:lnSpc>
                <a:spcPct val="100000"/>
              </a:lnSpc>
              <a:spcBef>
                <a:spcPts val="0"/>
              </a:spcBef>
            </a:pPr>
            <a:r>
              <a:rPr lang="ru-RU" b="1" dirty="0" smtClean="0">
                <a:solidFill>
                  <a:schemeClr val="tx1"/>
                </a:solidFill>
              </a:rPr>
              <a:t>«Жилищное агентство Красносельского района Санкт-Петербурга»</a:t>
            </a:r>
          </a:p>
          <a:p>
            <a:pPr algn="ctr">
              <a:lnSpc>
                <a:spcPct val="100000"/>
              </a:lnSpc>
              <a:spcBef>
                <a:spcPts val="0"/>
              </a:spcBef>
            </a:pPr>
            <a:endParaRPr lang="ru-RU" b="1" dirty="0" smtClean="0">
              <a:solidFill>
                <a:schemeClr val="tx1"/>
              </a:solidFill>
            </a:endParaRPr>
          </a:p>
          <a:p>
            <a:pPr algn="ctr">
              <a:lnSpc>
                <a:spcPct val="100000"/>
              </a:lnSpc>
              <a:spcBef>
                <a:spcPts val="0"/>
              </a:spcBef>
            </a:pPr>
            <a:r>
              <a:rPr lang="ru-RU" b="1" dirty="0" smtClean="0">
                <a:solidFill>
                  <a:schemeClr val="tx1"/>
                </a:solidFill>
              </a:rPr>
              <a:t>ПРИКАЗ </a:t>
            </a:r>
          </a:p>
          <a:p>
            <a:pPr>
              <a:lnSpc>
                <a:spcPct val="100000"/>
              </a:lnSpc>
              <a:spcBef>
                <a:spcPts val="0"/>
              </a:spcBef>
            </a:pPr>
            <a:r>
              <a:rPr lang="ru-RU" b="1" dirty="0" smtClean="0">
                <a:solidFill>
                  <a:schemeClr val="tx1"/>
                </a:solidFill>
              </a:rPr>
              <a:t>       « 30 »  </a:t>
            </a:r>
            <a:r>
              <a:rPr lang="ru-RU" b="1" u="sng" dirty="0" smtClean="0">
                <a:solidFill>
                  <a:schemeClr val="tx1"/>
                </a:solidFill>
              </a:rPr>
              <a:t>июня</a:t>
            </a:r>
            <a:r>
              <a:rPr lang="ru-RU" b="1" dirty="0" smtClean="0">
                <a:solidFill>
                  <a:schemeClr val="tx1"/>
                </a:solidFill>
              </a:rPr>
              <a:t>  2016г.                                                                                                           № </a:t>
            </a:r>
            <a:r>
              <a:rPr lang="ru-RU" b="1" u="sng" dirty="0" smtClean="0">
                <a:solidFill>
                  <a:schemeClr val="tx1"/>
                </a:solidFill>
              </a:rPr>
              <a:t>34</a:t>
            </a:r>
          </a:p>
          <a:p>
            <a:pPr algn="ctr">
              <a:lnSpc>
                <a:spcPct val="100000"/>
              </a:lnSpc>
              <a:spcBef>
                <a:spcPts val="0"/>
              </a:spcBef>
            </a:pPr>
            <a:endParaRPr lang="ru-RU" sz="800" b="1" dirty="0" smtClean="0">
              <a:solidFill>
                <a:schemeClr val="tx1"/>
              </a:solidFill>
            </a:endParaRPr>
          </a:p>
          <a:p>
            <a:pPr algn="ctr">
              <a:lnSpc>
                <a:spcPct val="100000"/>
              </a:lnSpc>
              <a:spcBef>
                <a:spcPts val="0"/>
              </a:spcBef>
            </a:pPr>
            <a:endParaRPr lang="ru-RU" sz="800" b="1" dirty="0" smtClean="0">
              <a:solidFill>
                <a:schemeClr val="tx1"/>
              </a:solidFill>
            </a:endParaRPr>
          </a:p>
          <a:p>
            <a:pPr>
              <a:lnSpc>
                <a:spcPct val="100000"/>
              </a:lnSpc>
              <a:spcBef>
                <a:spcPts val="0"/>
              </a:spcBef>
            </a:pPr>
            <a:r>
              <a:rPr lang="ru-RU" sz="1800" b="1" dirty="0" smtClean="0">
                <a:solidFill>
                  <a:schemeClr val="tx1"/>
                </a:solidFill>
              </a:rPr>
              <a:t>«</a:t>
            </a:r>
            <a:r>
              <a:rPr lang="ru-RU" sz="1800" b="1" dirty="0">
                <a:solidFill>
                  <a:schemeClr val="tx1"/>
                </a:solidFill>
              </a:rPr>
              <a:t>Об утверждении коррупционно опасных функций, </a:t>
            </a:r>
            <a:endParaRPr lang="ru-RU" sz="1800" b="1" dirty="0" smtClean="0">
              <a:solidFill>
                <a:schemeClr val="tx1"/>
              </a:solidFill>
            </a:endParaRPr>
          </a:p>
          <a:p>
            <a:pPr>
              <a:lnSpc>
                <a:spcPct val="100000"/>
              </a:lnSpc>
              <a:spcBef>
                <a:spcPts val="0"/>
              </a:spcBef>
            </a:pPr>
            <a:r>
              <a:rPr lang="ru-RU" sz="1800" b="1" dirty="0" smtClean="0">
                <a:solidFill>
                  <a:schemeClr val="tx1"/>
                </a:solidFill>
              </a:rPr>
              <a:t>выполняемых Санкт-Петербургском  государственном </a:t>
            </a:r>
          </a:p>
          <a:p>
            <a:pPr>
              <a:lnSpc>
                <a:spcPct val="100000"/>
              </a:lnSpc>
              <a:spcBef>
                <a:spcPts val="0"/>
              </a:spcBef>
            </a:pPr>
            <a:r>
              <a:rPr lang="ru-RU" sz="1800" b="1" dirty="0" smtClean="0">
                <a:solidFill>
                  <a:schemeClr val="tx1"/>
                </a:solidFill>
              </a:rPr>
              <a:t>казенным учреждении «Жилищное агентство </a:t>
            </a:r>
          </a:p>
          <a:p>
            <a:pPr>
              <a:lnSpc>
                <a:spcPct val="100000"/>
              </a:lnSpc>
              <a:spcBef>
                <a:spcPts val="0"/>
              </a:spcBef>
            </a:pPr>
            <a:r>
              <a:rPr lang="ru-RU" sz="1800" b="1" dirty="0" smtClean="0">
                <a:solidFill>
                  <a:schemeClr val="tx1"/>
                </a:solidFill>
              </a:rPr>
              <a:t>Красносельского района Санкт-Петербурга»      </a:t>
            </a:r>
          </a:p>
          <a:p>
            <a:pPr>
              <a:lnSpc>
                <a:spcPct val="100000"/>
              </a:lnSpc>
              <a:spcBef>
                <a:spcPts val="0"/>
              </a:spcBef>
            </a:pPr>
            <a:endParaRPr lang="ru-RU" sz="800" b="1" dirty="0" smtClean="0">
              <a:solidFill>
                <a:schemeClr val="tx1"/>
              </a:solidFill>
            </a:endParaRPr>
          </a:p>
          <a:p>
            <a:pPr>
              <a:lnSpc>
                <a:spcPct val="100000"/>
              </a:lnSpc>
              <a:spcBef>
                <a:spcPts val="0"/>
              </a:spcBef>
            </a:pPr>
            <a:endParaRPr lang="ru-RU" sz="800" b="1" dirty="0" smtClean="0">
              <a:solidFill>
                <a:schemeClr val="tx1"/>
              </a:solidFill>
            </a:endParaRPr>
          </a:p>
          <a:p>
            <a:pPr algn="just">
              <a:lnSpc>
                <a:spcPct val="100000"/>
              </a:lnSpc>
              <a:spcBef>
                <a:spcPts val="0"/>
              </a:spcBef>
            </a:pPr>
            <a:r>
              <a:rPr lang="ru-RU" sz="1800" b="1" dirty="0">
                <a:solidFill>
                  <a:schemeClr val="tx1"/>
                </a:solidFill>
              </a:rPr>
              <a:t> </a:t>
            </a:r>
            <a:r>
              <a:rPr lang="ru-RU" sz="1800" b="1" dirty="0" smtClean="0">
                <a:solidFill>
                  <a:schemeClr val="tx1"/>
                </a:solidFill>
              </a:rPr>
              <a:t>        В целях реализации пункта 3.8 </a:t>
            </a:r>
            <a:r>
              <a:rPr lang="ru-RU" sz="1800" b="1" dirty="0">
                <a:solidFill>
                  <a:schemeClr val="tx1"/>
                </a:solidFill>
              </a:rPr>
              <a:t>Плана противодействия коррупции в Санкт-Петербурге на </a:t>
            </a:r>
            <a:r>
              <a:rPr lang="ru-RU" sz="1800" b="1" dirty="0" smtClean="0">
                <a:solidFill>
                  <a:schemeClr val="tx1"/>
                </a:solidFill>
              </a:rPr>
              <a:t>2016-2017 </a:t>
            </a:r>
            <a:r>
              <a:rPr lang="ru-RU" sz="1800" b="1" dirty="0">
                <a:solidFill>
                  <a:schemeClr val="tx1"/>
                </a:solidFill>
              </a:rPr>
              <a:t>годы, утвержденного постановлением Правительства Санкт-Петербурга от </a:t>
            </a:r>
            <a:r>
              <a:rPr lang="ru-RU" sz="1800" b="1" dirty="0" smtClean="0">
                <a:solidFill>
                  <a:schemeClr val="tx1"/>
                </a:solidFill>
              </a:rPr>
              <a:t>26.11.2015 </a:t>
            </a:r>
            <a:r>
              <a:rPr lang="ru-RU" sz="1800" b="1" dirty="0">
                <a:solidFill>
                  <a:schemeClr val="tx1"/>
                </a:solidFill>
              </a:rPr>
              <a:t>N </a:t>
            </a:r>
            <a:r>
              <a:rPr lang="ru-RU" sz="1800" b="1" dirty="0" smtClean="0">
                <a:solidFill>
                  <a:schemeClr val="tx1"/>
                </a:solidFill>
              </a:rPr>
              <a:t>1097, </a:t>
            </a:r>
            <a:r>
              <a:rPr lang="ru-RU" sz="1800" b="1" dirty="0">
                <a:solidFill>
                  <a:schemeClr val="tx1"/>
                </a:solidFill>
              </a:rPr>
              <a:t>и в соответствии </a:t>
            </a:r>
            <a:r>
              <a:rPr lang="ru-RU" sz="1800" b="1" dirty="0" smtClean="0">
                <a:solidFill>
                  <a:schemeClr val="tx1"/>
                </a:solidFill>
              </a:rPr>
              <a:t>с распоряжением администрации Красносельского района Санкт-Петербурга от 29.05.2016 </a:t>
            </a:r>
            <a:r>
              <a:rPr lang="ru-RU" sz="1800" b="1" dirty="0">
                <a:solidFill>
                  <a:schemeClr val="tx1"/>
                </a:solidFill>
              </a:rPr>
              <a:t>N </a:t>
            </a:r>
            <a:r>
              <a:rPr lang="ru-RU" sz="1800" b="1" dirty="0" smtClean="0">
                <a:solidFill>
                  <a:schemeClr val="tx1"/>
                </a:solidFill>
              </a:rPr>
              <a:t>22-р</a:t>
            </a:r>
            <a:endParaRPr lang="ru-RU" sz="1800" b="1" dirty="0">
              <a:solidFill>
                <a:schemeClr val="tx1"/>
              </a:solidFill>
            </a:endParaRPr>
          </a:p>
          <a:p>
            <a:pPr>
              <a:lnSpc>
                <a:spcPct val="100000"/>
              </a:lnSpc>
              <a:spcBef>
                <a:spcPts val="0"/>
              </a:spcBef>
            </a:pPr>
            <a:endParaRPr lang="ru-RU" sz="800" b="1" dirty="0" smtClean="0">
              <a:solidFill>
                <a:schemeClr val="tx1"/>
              </a:solidFill>
            </a:endParaRPr>
          </a:p>
          <a:p>
            <a:pPr>
              <a:lnSpc>
                <a:spcPct val="100000"/>
              </a:lnSpc>
              <a:spcBef>
                <a:spcPts val="0"/>
              </a:spcBef>
            </a:pPr>
            <a:endParaRPr lang="ru-RU" sz="800" b="1" dirty="0">
              <a:solidFill>
                <a:schemeClr val="tx1"/>
              </a:solidFill>
            </a:endParaRPr>
          </a:p>
          <a:p>
            <a:pPr>
              <a:lnSpc>
                <a:spcPct val="100000"/>
              </a:lnSpc>
              <a:spcBef>
                <a:spcPts val="0"/>
              </a:spcBef>
            </a:pPr>
            <a:r>
              <a:rPr lang="ru-RU" sz="1800" b="1" dirty="0" smtClean="0">
                <a:solidFill>
                  <a:schemeClr val="tx1"/>
                </a:solidFill>
              </a:rPr>
              <a:t>          П Р И К А З Ы В А Ю   </a:t>
            </a:r>
          </a:p>
          <a:p>
            <a:pPr>
              <a:lnSpc>
                <a:spcPct val="100000"/>
              </a:lnSpc>
              <a:spcBef>
                <a:spcPts val="0"/>
              </a:spcBef>
            </a:pPr>
            <a:endParaRPr lang="ru-RU" sz="800" b="1" dirty="0">
              <a:solidFill>
                <a:schemeClr val="tx1"/>
              </a:solidFill>
            </a:endParaRPr>
          </a:p>
          <a:p>
            <a:pPr>
              <a:lnSpc>
                <a:spcPct val="110000"/>
              </a:lnSpc>
              <a:spcBef>
                <a:spcPts val="0"/>
              </a:spcBef>
            </a:pPr>
            <a:r>
              <a:rPr lang="ru-RU" sz="1800" b="1" dirty="0" smtClean="0">
                <a:solidFill>
                  <a:schemeClr val="tx1"/>
                </a:solidFill>
              </a:rPr>
              <a:t>1. Утвердить </a:t>
            </a:r>
            <a:r>
              <a:rPr lang="ru-RU" sz="1800" b="1" dirty="0">
                <a:solidFill>
                  <a:schemeClr val="tx1"/>
                </a:solidFill>
              </a:rPr>
              <a:t>перечень коррупционно опасных функций, </a:t>
            </a:r>
            <a:r>
              <a:rPr lang="ru-RU" sz="1800" b="1" dirty="0" smtClean="0">
                <a:solidFill>
                  <a:schemeClr val="tx1"/>
                </a:solidFill>
              </a:rPr>
              <a:t>выполняемых Учреждением.</a:t>
            </a:r>
          </a:p>
          <a:p>
            <a:pPr>
              <a:lnSpc>
                <a:spcPct val="110000"/>
              </a:lnSpc>
              <a:spcBef>
                <a:spcPts val="0"/>
              </a:spcBef>
            </a:pPr>
            <a:r>
              <a:rPr lang="ru-RU" sz="1800" b="1" dirty="0" smtClean="0">
                <a:solidFill>
                  <a:schemeClr val="tx1"/>
                </a:solidFill>
              </a:rPr>
              <a:t>2. Начальнику отдела кадров Саркисян Э.С. довести приказ до всех работников Учреждения.</a:t>
            </a:r>
          </a:p>
          <a:p>
            <a:pPr>
              <a:lnSpc>
                <a:spcPct val="110000"/>
              </a:lnSpc>
            </a:pPr>
            <a:r>
              <a:rPr lang="ru-RU" sz="1800" b="1" dirty="0" smtClean="0">
                <a:solidFill>
                  <a:schemeClr val="tx1"/>
                </a:solidFill>
              </a:rPr>
              <a:t>3. Контроль </a:t>
            </a:r>
            <a:r>
              <a:rPr lang="ru-RU" sz="1800" b="1" dirty="0">
                <a:solidFill>
                  <a:schemeClr val="tx1"/>
                </a:solidFill>
              </a:rPr>
              <a:t>за исполнением приказа </a:t>
            </a:r>
            <a:r>
              <a:rPr lang="ru-RU" sz="1800" b="1" dirty="0" smtClean="0">
                <a:solidFill>
                  <a:schemeClr val="tx1"/>
                </a:solidFill>
              </a:rPr>
              <a:t>возложить </a:t>
            </a:r>
            <a:r>
              <a:rPr lang="ru-RU" sz="1800" b="1" dirty="0">
                <a:solidFill>
                  <a:schemeClr val="tx1"/>
                </a:solidFill>
              </a:rPr>
              <a:t>на заместителя директора учреждения Иванникова </a:t>
            </a:r>
            <a:r>
              <a:rPr lang="ru-RU" sz="1800" b="1" dirty="0" smtClean="0">
                <a:solidFill>
                  <a:schemeClr val="tx1"/>
                </a:solidFill>
              </a:rPr>
              <a:t>С.П.</a:t>
            </a:r>
            <a:r>
              <a:rPr lang="ru-RU" sz="1800" b="1" dirty="0">
                <a:solidFill>
                  <a:schemeClr val="tx1"/>
                </a:solidFill>
              </a:rPr>
              <a:t/>
            </a:r>
            <a:br>
              <a:rPr lang="ru-RU" sz="1800" b="1" dirty="0">
                <a:solidFill>
                  <a:schemeClr val="tx1"/>
                </a:solidFill>
              </a:rPr>
            </a:br>
            <a:r>
              <a:rPr lang="ru-RU" sz="1800" b="1" dirty="0">
                <a:solidFill>
                  <a:schemeClr val="tx1"/>
                </a:solidFill>
              </a:rPr>
              <a:t/>
            </a:r>
            <a:br>
              <a:rPr lang="ru-RU" sz="1800" b="1" dirty="0">
                <a:solidFill>
                  <a:schemeClr val="tx1"/>
                </a:solidFill>
              </a:rPr>
            </a:br>
            <a:r>
              <a:rPr lang="ru-RU" sz="1800" b="1" dirty="0">
                <a:solidFill>
                  <a:schemeClr val="tx1"/>
                </a:solidFill>
              </a:rPr>
              <a:t>                                                             Директор _____________________________  К.Ю. Слободской</a:t>
            </a:r>
            <a:br>
              <a:rPr lang="ru-RU" sz="1800" b="1" dirty="0">
                <a:solidFill>
                  <a:schemeClr val="tx1"/>
                </a:solidFill>
              </a:rPr>
            </a:br>
            <a:endParaRPr lang="ru-RU" sz="1800" b="1" dirty="0" smtClean="0">
              <a:solidFill>
                <a:schemeClr val="tx1"/>
              </a:solidFill>
            </a:endParaRPr>
          </a:p>
          <a:p>
            <a:endParaRPr lang="ru-RU" sz="1800" b="1" dirty="0" smtClean="0">
              <a:solidFill>
                <a:schemeClr val="tx1"/>
              </a:solidFill>
            </a:endParaRPr>
          </a:p>
          <a:p>
            <a:endParaRPr lang="ru-RU" sz="1800" b="1" dirty="0">
              <a:solidFill>
                <a:schemeClr val="tx1"/>
              </a:solidFill>
              <a:hlinkClick r:id="rId2"/>
            </a:endParaRPr>
          </a:p>
          <a:p>
            <a:pPr algn="ctr">
              <a:lnSpc>
                <a:spcPct val="100000"/>
              </a:lnSpc>
              <a:spcBef>
                <a:spcPts val="0"/>
              </a:spcBef>
            </a:pPr>
            <a:endParaRPr lang="ru-RU" dirty="0">
              <a:solidFill>
                <a:schemeClr val="tx1"/>
              </a:solidFill>
            </a:endParaRPr>
          </a:p>
        </p:txBody>
      </p:sp>
    </p:spTree>
    <p:extLst>
      <p:ext uri="{BB962C8B-B14F-4D97-AF65-F5344CB8AC3E}">
        <p14:creationId xmlns:p14="http://schemas.microsoft.com/office/powerpoint/2010/main" val="1402660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presentacii.ru/documents_2/535fbaa6c6d17c498064671c526d8f16/img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http://konzarya.ru/sites/default/files/image_gallery/99cfd5134809d59445f3f8c4ea2c5fd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2518" y="5272644"/>
            <a:ext cx="1033153" cy="902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3899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06878" y="83127"/>
            <a:ext cx="11887200" cy="6602681"/>
          </a:xfrm>
          <a:ln w="38100">
            <a:solidFill>
              <a:schemeClr val="tx1"/>
            </a:solidFill>
          </a:ln>
        </p:spPr>
        <p:txBody>
          <a:bodyPr>
            <a:normAutofit fontScale="92500" lnSpcReduction="20000"/>
          </a:bodyPr>
          <a:lstStyle/>
          <a:p>
            <a:pPr algn="ctr">
              <a:lnSpc>
                <a:spcPct val="100000"/>
              </a:lnSpc>
              <a:spcBef>
                <a:spcPts val="0"/>
              </a:spcBef>
            </a:pPr>
            <a:r>
              <a:rPr lang="ru-RU" b="1" dirty="0" smtClean="0">
                <a:solidFill>
                  <a:schemeClr val="tx1"/>
                </a:solidFill>
              </a:rPr>
              <a:t>Санкт-Петербургское государственное казенное учреждение </a:t>
            </a:r>
          </a:p>
          <a:p>
            <a:pPr algn="ctr">
              <a:lnSpc>
                <a:spcPct val="100000"/>
              </a:lnSpc>
              <a:spcBef>
                <a:spcPts val="0"/>
              </a:spcBef>
            </a:pPr>
            <a:r>
              <a:rPr lang="ru-RU" b="1" dirty="0" smtClean="0">
                <a:solidFill>
                  <a:schemeClr val="tx1"/>
                </a:solidFill>
              </a:rPr>
              <a:t>«Жилищное агентство Красносельского района Санкт-Петербурга»</a:t>
            </a:r>
          </a:p>
          <a:p>
            <a:pPr algn="ctr">
              <a:lnSpc>
                <a:spcPct val="100000"/>
              </a:lnSpc>
              <a:spcBef>
                <a:spcPts val="0"/>
              </a:spcBef>
            </a:pPr>
            <a:endParaRPr lang="ru-RU" b="1" dirty="0" smtClean="0">
              <a:solidFill>
                <a:schemeClr val="tx1"/>
              </a:solidFill>
            </a:endParaRPr>
          </a:p>
          <a:p>
            <a:pPr algn="ctr">
              <a:lnSpc>
                <a:spcPct val="100000"/>
              </a:lnSpc>
              <a:spcBef>
                <a:spcPts val="0"/>
              </a:spcBef>
            </a:pPr>
            <a:r>
              <a:rPr lang="ru-RU" b="1" dirty="0" smtClean="0">
                <a:solidFill>
                  <a:schemeClr val="tx1"/>
                </a:solidFill>
              </a:rPr>
              <a:t>ПРИКАЗ </a:t>
            </a:r>
          </a:p>
          <a:p>
            <a:pPr>
              <a:lnSpc>
                <a:spcPct val="100000"/>
              </a:lnSpc>
              <a:spcBef>
                <a:spcPts val="0"/>
              </a:spcBef>
            </a:pPr>
            <a:r>
              <a:rPr lang="ru-RU" b="1" dirty="0" smtClean="0">
                <a:solidFill>
                  <a:schemeClr val="tx1"/>
                </a:solidFill>
              </a:rPr>
              <a:t>       « 30 »  декабря  2016 г.                                                                                                             № </a:t>
            </a:r>
            <a:r>
              <a:rPr lang="ru-RU" b="1" u="sng" dirty="0" smtClean="0">
                <a:solidFill>
                  <a:schemeClr val="tx1"/>
                </a:solidFill>
              </a:rPr>
              <a:t>175</a:t>
            </a:r>
          </a:p>
          <a:p>
            <a:pPr algn="ctr">
              <a:lnSpc>
                <a:spcPct val="100000"/>
              </a:lnSpc>
              <a:spcBef>
                <a:spcPts val="0"/>
              </a:spcBef>
            </a:pPr>
            <a:endParaRPr lang="ru-RU" sz="800" b="1" dirty="0" smtClean="0">
              <a:solidFill>
                <a:schemeClr val="tx1"/>
              </a:solidFill>
            </a:endParaRPr>
          </a:p>
          <a:p>
            <a:pPr algn="ctr">
              <a:lnSpc>
                <a:spcPct val="100000"/>
              </a:lnSpc>
              <a:spcBef>
                <a:spcPts val="0"/>
              </a:spcBef>
            </a:pPr>
            <a:endParaRPr lang="ru-RU" sz="800" b="1" dirty="0" smtClean="0">
              <a:solidFill>
                <a:schemeClr val="tx1"/>
              </a:solidFill>
            </a:endParaRPr>
          </a:p>
          <a:p>
            <a:pPr>
              <a:lnSpc>
                <a:spcPct val="100000"/>
              </a:lnSpc>
              <a:spcBef>
                <a:spcPts val="0"/>
              </a:spcBef>
            </a:pPr>
            <a:endParaRPr lang="ru-RU" sz="1800" b="1" dirty="0" smtClean="0">
              <a:solidFill>
                <a:schemeClr val="tx1"/>
              </a:solidFill>
            </a:endParaRPr>
          </a:p>
          <a:p>
            <a:pPr>
              <a:lnSpc>
                <a:spcPct val="100000"/>
              </a:lnSpc>
              <a:spcBef>
                <a:spcPts val="0"/>
              </a:spcBef>
            </a:pPr>
            <a:r>
              <a:rPr lang="ru-RU" sz="1900" b="1" dirty="0" smtClean="0">
                <a:solidFill>
                  <a:schemeClr val="tx1"/>
                </a:solidFill>
              </a:rPr>
              <a:t>«</a:t>
            </a:r>
            <a:r>
              <a:rPr lang="ru-RU" sz="1900" b="1" dirty="0">
                <a:solidFill>
                  <a:schemeClr val="tx1"/>
                </a:solidFill>
              </a:rPr>
              <a:t>Об утверждении </a:t>
            </a:r>
            <a:r>
              <a:rPr lang="ru-RU" sz="1900" b="1" dirty="0" smtClean="0">
                <a:solidFill>
                  <a:schemeClr val="tx1"/>
                </a:solidFill>
              </a:rPr>
              <a:t>перечня должностей </a:t>
            </a:r>
          </a:p>
          <a:p>
            <a:pPr>
              <a:lnSpc>
                <a:spcPct val="100000"/>
              </a:lnSpc>
              <a:spcBef>
                <a:spcPts val="0"/>
              </a:spcBef>
            </a:pPr>
            <a:r>
              <a:rPr lang="ru-RU" sz="1900" b="1" dirty="0" smtClean="0">
                <a:solidFill>
                  <a:schemeClr val="tx1"/>
                </a:solidFill>
              </a:rPr>
              <a:t>работников Учреждения, замещение которых </a:t>
            </a:r>
          </a:p>
          <a:p>
            <a:pPr>
              <a:lnSpc>
                <a:spcPct val="100000"/>
              </a:lnSpc>
              <a:spcBef>
                <a:spcPts val="0"/>
              </a:spcBef>
            </a:pPr>
            <a:r>
              <a:rPr lang="ru-RU" sz="1900" b="1" dirty="0" smtClean="0">
                <a:solidFill>
                  <a:schemeClr val="tx1"/>
                </a:solidFill>
              </a:rPr>
              <a:t>связано с выполнением коррупционно</a:t>
            </a:r>
          </a:p>
          <a:p>
            <a:pPr>
              <a:lnSpc>
                <a:spcPct val="100000"/>
              </a:lnSpc>
              <a:spcBef>
                <a:spcPts val="0"/>
              </a:spcBef>
            </a:pPr>
            <a:r>
              <a:rPr lang="ru-RU" sz="1900" b="1" dirty="0" smtClean="0">
                <a:solidFill>
                  <a:schemeClr val="tx1"/>
                </a:solidFill>
              </a:rPr>
              <a:t>опасных функций»      </a:t>
            </a:r>
          </a:p>
          <a:p>
            <a:pPr>
              <a:lnSpc>
                <a:spcPct val="100000"/>
              </a:lnSpc>
              <a:spcBef>
                <a:spcPts val="0"/>
              </a:spcBef>
            </a:pPr>
            <a:endParaRPr lang="ru-RU" sz="1900" b="1" dirty="0" smtClean="0">
              <a:solidFill>
                <a:schemeClr val="tx1"/>
              </a:solidFill>
            </a:endParaRPr>
          </a:p>
          <a:p>
            <a:pPr>
              <a:lnSpc>
                <a:spcPct val="100000"/>
              </a:lnSpc>
              <a:spcBef>
                <a:spcPts val="0"/>
              </a:spcBef>
            </a:pPr>
            <a:endParaRPr lang="ru-RU" sz="1900" b="1" dirty="0" smtClean="0">
              <a:solidFill>
                <a:schemeClr val="tx1"/>
              </a:solidFill>
            </a:endParaRPr>
          </a:p>
          <a:p>
            <a:pPr algn="just">
              <a:lnSpc>
                <a:spcPct val="100000"/>
              </a:lnSpc>
              <a:spcBef>
                <a:spcPts val="0"/>
              </a:spcBef>
            </a:pPr>
            <a:r>
              <a:rPr lang="ru-RU" sz="1900" b="1" dirty="0">
                <a:solidFill>
                  <a:schemeClr val="tx1"/>
                </a:solidFill>
              </a:rPr>
              <a:t> </a:t>
            </a:r>
            <a:r>
              <a:rPr lang="ru-RU" sz="1900" b="1" dirty="0" smtClean="0">
                <a:solidFill>
                  <a:schemeClr val="tx1"/>
                </a:solidFill>
              </a:rPr>
              <a:t>        В целях реализации пункта 3.9 </a:t>
            </a:r>
            <a:r>
              <a:rPr lang="ru-RU" sz="1900" b="1" dirty="0">
                <a:solidFill>
                  <a:schemeClr val="tx1"/>
                </a:solidFill>
              </a:rPr>
              <a:t>Плана противодействия коррупции в Санкт-Петербурге на </a:t>
            </a:r>
            <a:r>
              <a:rPr lang="ru-RU" sz="1900" b="1" dirty="0" smtClean="0">
                <a:solidFill>
                  <a:schemeClr val="tx1"/>
                </a:solidFill>
              </a:rPr>
              <a:t>2016-2017 </a:t>
            </a:r>
            <a:r>
              <a:rPr lang="ru-RU" sz="1900" b="1" dirty="0">
                <a:solidFill>
                  <a:schemeClr val="tx1"/>
                </a:solidFill>
              </a:rPr>
              <a:t>годы, утвержденного постановлением Правительства Санкт-Петербурга от </a:t>
            </a:r>
            <a:r>
              <a:rPr lang="ru-RU" sz="1900" b="1" dirty="0" smtClean="0">
                <a:solidFill>
                  <a:schemeClr val="tx1"/>
                </a:solidFill>
              </a:rPr>
              <a:t>26.11.2015 </a:t>
            </a:r>
            <a:r>
              <a:rPr lang="ru-RU" sz="1900" b="1" dirty="0">
                <a:solidFill>
                  <a:schemeClr val="tx1"/>
                </a:solidFill>
              </a:rPr>
              <a:t>N </a:t>
            </a:r>
            <a:r>
              <a:rPr lang="ru-RU" sz="1900" b="1" dirty="0" smtClean="0">
                <a:solidFill>
                  <a:schemeClr val="tx1"/>
                </a:solidFill>
              </a:rPr>
              <a:t>1097</a:t>
            </a:r>
          </a:p>
          <a:p>
            <a:pPr>
              <a:lnSpc>
                <a:spcPct val="100000"/>
              </a:lnSpc>
              <a:spcBef>
                <a:spcPts val="0"/>
              </a:spcBef>
            </a:pPr>
            <a:endParaRPr lang="ru-RU" sz="1900" b="1" dirty="0">
              <a:solidFill>
                <a:schemeClr val="tx1"/>
              </a:solidFill>
            </a:endParaRPr>
          </a:p>
          <a:p>
            <a:pPr>
              <a:lnSpc>
                <a:spcPct val="100000"/>
              </a:lnSpc>
              <a:spcBef>
                <a:spcPts val="0"/>
              </a:spcBef>
            </a:pPr>
            <a:r>
              <a:rPr lang="ru-RU" sz="1900" b="1" dirty="0" smtClean="0">
                <a:solidFill>
                  <a:schemeClr val="tx1"/>
                </a:solidFill>
              </a:rPr>
              <a:t>        </a:t>
            </a:r>
          </a:p>
          <a:p>
            <a:pPr>
              <a:lnSpc>
                <a:spcPct val="100000"/>
              </a:lnSpc>
              <a:spcBef>
                <a:spcPts val="0"/>
              </a:spcBef>
            </a:pPr>
            <a:r>
              <a:rPr lang="ru-RU" sz="1900" b="1" dirty="0">
                <a:solidFill>
                  <a:schemeClr val="tx1"/>
                </a:solidFill>
              </a:rPr>
              <a:t> </a:t>
            </a:r>
            <a:r>
              <a:rPr lang="ru-RU" sz="1900" b="1" dirty="0" smtClean="0">
                <a:solidFill>
                  <a:schemeClr val="tx1"/>
                </a:solidFill>
              </a:rPr>
              <a:t>        П Р И К А З Ы В А Ю   </a:t>
            </a:r>
          </a:p>
          <a:p>
            <a:pPr>
              <a:lnSpc>
                <a:spcPct val="100000"/>
              </a:lnSpc>
              <a:spcBef>
                <a:spcPts val="0"/>
              </a:spcBef>
            </a:pPr>
            <a:endParaRPr lang="ru-RU" sz="1900" b="1" dirty="0">
              <a:solidFill>
                <a:schemeClr val="tx1"/>
              </a:solidFill>
            </a:endParaRPr>
          </a:p>
          <a:p>
            <a:pPr>
              <a:lnSpc>
                <a:spcPct val="100000"/>
              </a:lnSpc>
              <a:spcBef>
                <a:spcPts val="0"/>
              </a:spcBef>
            </a:pPr>
            <a:r>
              <a:rPr lang="ru-RU" sz="1900" b="1" dirty="0" smtClean="0">
                <a:solidFill>
                  <a:schemeClr val="tx1"/>
                </a:solidFill>
              </a:rPr>
              <a:t>1. Утвердить </a:t>
            </a:r>
            <a:r>
              <a:rPr lang="ru-RU" sz="1900" b="1" dirty="0">
                <a:solidFill>
                  <a:schemeClr val="tx1"/>
                </a:solidFill>
              </a:rPr>
              <a:t>перечень должностей </a:t>
            </a:r>
            <a:r>
              <a:rPr lang="ru-RU" sz="1900" b="1" dirty="0" smtClean="0">
                <a:solidFill>
                  <a:schemeClr val="tx1"/>
                </a:solidFill>
              </a:rPr>
              <a:t>работников </a:t>
            </a:r>
            <a:r>
              <a:rPr lang="ru-RU" sz="1900" b="1" dirty="0">
                <a:solidFill>
                  <a:schemeClr val="tx1"/>
                </a:solidFill>
              </a:rPr>
              <a:t>Учреждения, замещение которых </a:t>
            </a:r>
            <a:r>
              <a:rPr lang="ru-RU" sz="1900" b="1" dirty="0" smtClean="0">
                <a:solidFill>
                  <a:schemeClr val="tx1"/>
                </a:solidFill>
              </a:rPr>
              <a:t>связано </a:t>
            </a:r>
            <a:r>
              <a:rPr lang="ru-RU" sz="1900" b="1" dirty="0">
                <a:solidFill>
                  <a:schemeClr val="tx1"/>
                </a:solidFill>
              </a:rPr>
              <a:t>с выполнением </a:t>
            </a:r>
            <a:r>
              <a:rPr lang="ru-RU" sz="1900" b="1" dirty="0" smtClean="0">
                <a:solidFill>
                  <a:schemeClr val="tx1"/>
                </a:solidFill>
              </a:rPr>
              <a:t>коррупционно опасных функций.</a:t>
            </a:r>
          </a:p>
          <a:p>
            <a:pPr>
              <a:lnSpc>
                <a:spcPct val="110000"/>
              </a:lnSpc>
              <a:spcBef>
                <a:spcPts val="0"/>
              </a:spcBef>
            </a:pPr>
            <a:r>
              <a:rPr lang="ru-RU" sz="1900" b="1" dirty="0" smtClean="0">
                <a:solidFill>
                  <a:schemeClr val="tx1"/>
                </a:solidFill>
              </a:rPr>
              <a:t>2. Начальнику отдела кадров Саркисян Э.С. довести приказ до всех работников Учреждения.</a:t>
            </a:r>
          </a:p>
          <a:p>
            <a:pPr>
              <a:lnSpc>
                <a:spcPct val="110000"/>
              </a:lnSpc>
            </a:pPr>
            <a:r>
              <a:rPr lang="ru-RU" sz="1900" b="1" dirty="0" smtClean="0">
                <a:solidFill>
                  <a:schemeClr val="tx1"/>
                </a:solidFill>
              </a:rPr>
              <a:t>3. Контроль </a:t>
            </a:r>
            <a:r>
              <a:rPr lang="ru-RU" sz="1900" b="1" dirty="0">
                <a:solidFill>
                  <a:schemeClr val="tx1"/>
                </a:solidFill>
              </a:rPr>
              <a:t>за исполнением приказа </a:t>
            </a:r>
            <a:r>
              <a:rPr lang="ru-RU" sz="1900" b="1" dirty="0" smtClean="0">
                <a:solidFill>
                  <a:schemeClr val="tx1"/>
                </a:solidFill>
              </a:rPr>
              <a:t>возложить </a:t>
            </a:r>
            <a:r>
              <a:rPr lang="ru-RU" sz="1900" b="1" dirty="0">
                <a:solidFill>
                  <a:schemeClr val="tx1"/>
                </a:solidFill>
              </a:rPr>
              <a:t>на заместителя директора учреждения Иванникова </a:t>
            </a:r>
            <a:r>
              <a:rPr lang="ru-RU" sz="1900" b="1" dirty="0" smtClean="0">
                <a:solidFill>
                  <a:schemeClr val="tx1"/>
                </a:solidFill>
              </a:rPr>
              <a:t>С.П.</a:t>
            </a:r>
            <a:r>
              <a:rPr lang="ru-RU" sz="1900" b="1" dirty="0">
                <a:solidFill>
                  <a:schemeClr val="tx1"/>
                </a:solidFill>
              </a:rPr>
              <a:t/>
            </a:r>
            <a:br>
              <a:rPr lang="ru-RU" sz="1900" b="1" dirty="0">
                <a:solidFill>
                  <a:schemeClr val="tx1"/>
                </a:solidFill>
              </a:rPr>
            </a:br>
            <a:r>
              <a:rPr lang="ru-RU" sz="1900" b="1" dirty="0">
                <a:solidFill>
                  <a:schemeClr val="tx1"/>
                </a:solidFill>
              </a:rPr>
              <a:t/>
            </a:r>
            <a:br>
              <a:rPr lang="ru-RU" sz="1900" b="1" dirty="0">
                <a:solidFill>
                  <a:schemeClr val="tx1"/>
                </a:solidFill>
              </a:rPr>
            </a:br>
            <a:r>
              <a:rPr lang="ru-RU" sz="1900" b="1" dirty="0">
                <a:solidFill>
                  <a:schemeClr val="tx1"/>
                </a:solidFill>
              </a:rPr>
              <a:t>                                                             Директор _____________________________  К.Ю. Слободской</a:t>
            </a:r>
            <a:br>
              <a:rPr lang="ru-RU" sz="1900" b="1" dirty="0">
                <a:solidFill>
                  <a:schemeClr val="tx1"/>
                </a:solidFill>
              </a:rPr>
            </a:br>
            <a:endParaRPr lang="ru-RU" sz="1900" b="1" dirty="0" smtClean="0">
              <a:solidFill>
                <a:schemeClr val="tx1"/>
              </a:solidFill>
            </a:endParaRPr>
          </a:p>
          <a:p>
            <a:endParaRPr lang="ru-RU" sz="1800" b="1" dirty="0" smtClean="0">
              <a:solidFill>
                <a:schemeClr val="tx1"/>
              </a:solidFill>
            </a:endParaRPr>
          </a:p>
          <a:p>
            <a:endParaRPr lang="ru-RU" sz="1800" b="1" dirty="0">
              <a:solidFill>
                <a:schemeClr val="tx1"/>
              </a:solidFill>
              <a:hlinkClick r:id="rId2"/>
            </a:endParaRPr>
          </a:p>
          <a:p>
            <a:pPr algn="ctr">
              <a:lnSpc>
                <a:spcPct val="100000"/>
              </a:lnSpc>
              <a:spcBef>
                <a:spcPts val="0"/>
              </a:spcBef>
            </a:pPr>
            <a:endParaRPr lang="ru-RU" dirty="0">
              <a:solidFill>
                <a:schemeClr val="tx1"/>
              </a:solidFill>
            </a:endParaRPr>
          </a:p>
        </p:txBody>
      </p:sp>
    </p:spTree>
    <p:extLst>
      <p:ext uri="{BB962C8B-B14F-4D97-AF65-F5344CB8AC3E}">
        <p14:creationId xmlns:p14="http://schemas.microsoft.com/office/powerpoint/2010/main" val="18938744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751" y="178131"/>
            <a:ext cx="12192000" cy="558139"/>
          </a:xfrm>
        </p:spPr>
        <p:txBody>
          <a:bodyPr>
            <a:normAutofit fontScale="90000"/>
          </a:bodyPr>
          <a:lstStyle/>
          <a:p>
            <a:pPr algn="ctr">
              <a:lnSpc>
                <a:spcPct val="100000"/>
              </a:lnSpc>
            </a:pPr>
            <a:r>
              <a:rPr lang="ru-RU" sz="3200" b="1" u="sng" dirty="0" smtClean="0">
                <a:solidFill>
                  <a:srgbClr val="C00000"/>
                </a:solidFill>
                <a:latin typeface="+mn-lt"/>
              </a:rPr>
              <a:t>Пункт 4 статьи 13.3 Федерального закона от 25.12.2008 № 273-ФЗ</a:t>
            </a:r>
            <a:endParaRPr lang="ru-RU" sz="3200" b="1" u="sng" dirty="0">
              <a:solidFill>
                <a:srgbClr val="C00000"/>
              </a:solidFill>
              <a:latin typeface="+mn-lt"/>
            </a:endParaRPr>
          </a:p>
        </p:txBody>
      </p:sp>
      <p:sp>
        <p:nvSpPr>
          <p:cNvPr id="3" name="Текст 2"/>
          <p:cNvSpPr>
            <a:spLocks noGrp="1"/>
          </p:cNvSpPr>
          <p:nvPr>
            <p:ph type="body" idx="1"/>
          </p:nvPr>
        </p:nvSpPr>
        <p:spPr>
          <a:xfrm>
            <a:off x="300842" y="1199407"/>
            <a:ext cx="11637818" cy="5486401"/>
          </a:xfrm>
          <a:ln w="38100">
            <a:solidFill>
              <a:schemeClr val="tx1"/>
            </a:solidFill>
          </a:ln>
        </p:spPr>
        <p:txBody>
          <a:bodyPr>
            <a:normAutofit fontScale="77500" lnSpcReduction="20000"/>
          </a:bodyPr>
          <a:lstStyle/>
          <a:p>
            <a:pPr algn="ctr">
              <a:lnSpc>
                <a:spcPct val="100000"/>
              </a:lnSpc>
              <a:spcBef>
                <a:spcPts val="0"/>
              </a:spcBef>
            </a:pPr>
            <a:r>
              <a:rPr lang="ru-RU" b="1" dirty="0" smtClean="0">
                <a:solidFill>
                  <a:schemeClr val="tx1"/>
                </a:solidFill>
              </a:rPr>
              <a:t>Санкт-Петербургское государственное казенное учреждение </a:t>
            </a:r>
          </a:p>
          <a:p>
            <a:pPr algn="ctr">
              <a:lnSpc>
                <a:spcPct val="100000"/>
              </a:lnSpc>
              <a:spcBef>
                <a:spcPts val="0"/>
              </a:spcBef>
            </a:pPr>
            <a:r>
              <a:rPr lang="ru-RU" b="1" dirty="0" smtClean="0">
                <a:solidFill>
                  <a:schemeClr val="tx1"/>
                </a:solidFill>
              </a:rPr>
              <a:t>«Жилищное агентство Красносельского района Санкт-Петербурга»</a:t>
            </a:r>
          </a:p>
          <a:p>
            <a:pPr algn="ctr">
              <a:lnSpc>
                <a:spcPct val="100000"/>
              </a:lnSpc>
              <a:spcBef>
                <a:spcPts val="0"/>
              </a:spcBef>
            </a:pPr>
            <a:endParaRPr lang="ru-RU" sz="800" b="1" dirty="0" smtClean="0">
              <a:solidFill>
                <a:schemeClr val="tx1"/>
              </a:solidFill>
            </a:endParaRPr>
          </a:p>
          <a:p>
            <a:pPr algn="ctr">
              <a:lnSpc>
                <a:spcPct val="100000"/>
              </a:lnSpc>
              <a:spcBef>
                <a:spcPts val="0"/>
              </a:spcBef>
            </a:pPr>
            <a:r>
              <a:rPr lang="ru-RU" b="1" dirty="0" smtClean="0">
                <a:solidFill>
                  <a:schemeClr val="tx1"/>
                </a:solidFill>
              </a:rPr>
              <a:t>ПРИКАЗ </a:t>
            </a:r>
          </a:p>
          <a:p>
            <a:pPr>
              <a:lnSpc>
                <a:spcPct val="100000"/>
              </a:lnSpc>
              <a:spcBef>
                <a:spcPts val="0"/>
              </a:spcBef>
            </a:pPr>
            <a:r>
              <a:rPr lang="ru-RU" b="1" dirty="0" smtClean="0">
                <a:solidFill>
                  <a:schemeClr val="tx1"/>
                </a:solidFill>
              </a:rPr>
              <a:t>       «___» ___________ 201__г.                                                                                                                            № _______</a:t>
            </a:r>
          </a:p>
          <a:p>
            <a:pPr algn="ctr">
              <a:lnSpc>
                <a:spcPct val="100000"/>
              </a:lnSpc>
              <a:spcBef>
                <a:spcPts val="0"/>
              </a:spcBef>
            </a:pPr>
            <a:endParaRPr lang="ru-RU" sz="1400" b="1" dirty="0" smtClean="0">
              <a:solidFill>
                <a:schemeClr val="tx1"/>
              </a:solidFill>
            </a:endParaRPr>
          </a:p>
          <a:p>
            <a:pPr>
              <a:lnSpc>
                <a:spcPct val="100000"/>
              </a:lnSpc>
              <a:spcBef>
                <a:spcPts val="0"/>
              </a:spcBef>
            </a:pPr>
            <a:endParaRPr lang="ru-RU" sz="2100" b="1" dirty="0" smtClean="0">
              <a:solidFill>
                <a:schemeClr val="tx1"/>
              </a:solidFill>
            </a:endParaRPr>
          </a:p>
          <a:p>
            <a:pPr>
              <a:lnSpc>
                <a:spcPct val="100000"/>
              </a:lnSpc>
              <a:spcBef>
                <a:spcPts val="0"/>
              </a:spcBef>
            </a:pPr>
            <a:r>
              <a:rPr lang="ru-RU" sz="2100" b="1" dirty="0" smtClean="0">
                <a:solidFill>
                  <a:schemeClr val="tx1"/>
                </a:solidFill>
              </a:rPr>
              <a:t>«Об утверждении Кодекса этики и служебного </a:t>
            </a:r>
          </a:p>
          <a:p>
            <a:pPr>
              <a:lnSpc>
                <a:spcPct val="100000"/>
              </a:lnSpc>
              <a:spcBef>
                <a:spcPts val="0"/>
              </a:spcBef>
            </a:pPr>
            <a:r>
              <a:rPr lang="ru-RU" sz="2100" b="1" dirty="0" smtClean="0">
                <a:solidFill>
                  <a:schemeClr val="tx1"/>
                </a:solidFill>
              </a:rPr>
              <a:t>поведения работников СПб ГКУ «Жилищное агентство </a:t>
            </a:r>
          </a:p>
          <a:p>
            <a:pPr>
              <a:lnSpc>
                <a:spcPct val="100000"/>
              </a:lnSpc>
              <a:spcBef>
                <a:spcPts val="0"/>
              </a:spcBef>
            </a:pPr>
            <a:r>
              <a:rPr lang="ru-RU" sz="2100" b="1" dirty="0" smtClean="0">
                <a:solidFill>
                  <a:schemeClr val="tx1"/>
                </a:solidFill>
              </a:rPr>
              <a:t>Красносельского района Санкт-Петербурга»      </a:t>
            </a:r>
          </a:p>
          <a:p>
            <a:pPr>
              <a:lnSpc>
                <a:spcPct val="100000"/>
              </a:lnSpc>
              <a:spcBef>
                <a:spcPts val="0"/>
              </a:spcBef>
            </a:pPr>
            <a:endParaRPr lang="ru-RU" sz="2100" b="1" dirty="0" smtClean="0">
              <a:solidFill>
                <a:schemeClr val="tx1"/>
              </a:solidFill>
            </a:endParaRPr>
          </a:p>
          <a:p>
            <a:pPr>
              <a:lnSpc>
                <a:spcPct val="100000"/>
              </a:lnSpc>
              <a:spcBef>
                <a:spcPts val="0"/>
              </a:spcBef>
            </a:pPr>
            <a:r>
              <a:rPr lang="ru-RU" sz="2100" b="1" dirty="0">
                <a:solidFill>
                  <a:schemeClr val="tx1"/>
                </a:solidFill>
              </a:rPr>
              <a:t> </a:t>
            </a:r>
            <a:r>
              <a:rPr lang="ru-RU" sz="2100" b="1" dirty="0" smtClean="0">
                <a:solidFill>
                  <a:schemeClr val="tx1"/>
                </a:solidFill>
              </a:rPr>
              <a:t>         </a:t>
            </a:r>
          </a:p>
          <a:p>
            <a:pPr>
              <a:lnSpc>
                <a:spcPct val="100000"/>
              </a:lnSpc>
              <a:spcBef>
                <a:spcPts val="0"/>
              </a:spcBef>
            </a:pPr>
            <a:r>
              <a:rPr lang="ru-RU" sz="2100" b="1" dirty="0" smtClean="0">
                <a:solidFill>
                  <a:schemeClr val="tx1"/>
                </a:solidFill>
              </a:rPr>
              <a:t>    Во исполнение статьи 13.3 Федерального закона от 25.12.2008 № 273-ФЗ «О противодействии коррупции»</a:t>
            </a:r>
          </a:p>
          <a:p>
            <a:pPr>
              <a:lnSpc>
                <a:spcPct val="100000"/>
              </a:lnSpc>
              <a:spcBef>
                <a:spcPts val="0"/>
              </a:spcBef>
            </a:pPr>
            <a:endParaRPr lang="ru-RU" sz="2100" b="1" dirty="0">
              <a:solidFill>
                <a:schemeClr val="tx1"/>
              </a:solidFill>
            </a:endParaRPr>
          </a:p>
          <a:p>
            <a:pPr>
              <a:lnSpc>
                <a:spcPct val="100000"/>
              </a:lnSpc>
              <a:spcBef>
                <a:spcPts val="0"/>
              </a:spcBef>
            </a:pPr>
            <a:r>
              <a:rPr lang="ru-RU" sz="2100" b="1" dirty="0" smtClean="0">
                <a:solidFill>
                  <a:schemeClr val="tx1"/>
                </a:solidFill>
              </a:rPr>
              <a:t>          П Р И К А З Ы В А Ю   </a:t>
            </a:r>
          </a:p>
          <a:p>
            <a:pPr>
              <a:lnSpc>
                <a:spcPct val="100000"/>
              </a:lnSpc>
              <a:spcBef>
                <a:spcPts val="0"/>
              </a:spcBef>
            </a:pPr>
            <a:endParaRPr lang="ru-RU" sz="2100" b="1" dirty="0" smtClean="0">
              <a:solidFill>
                <a:schemeClr val="tx1"/>
              </a:solidFill>
            </a:endParaRPr>
          </a:p>
          <a:p>
            <a:pPr algn="just">
              <a:lnSpc>
                <a:spcPct val="100000"/>
              </a:lnSpc>
              <a:spcBef>
                <a:spcPts val="0"/>
              </a:spcBef>
            </a:pPr>
            <a:r>
              <a:rPr lang="ru-RU" sz="2100" b="1" dirty="0" smtClean="0">
                <a:solidFill>
                  <a:schemeClr val="tx1"/>
                </a:solidFill>
              </a:rPr>
              <a:t>1. Утвердить Кодекс </a:t>
            </a:r>
            <a:r>
              <a:rPr lang="ru-RU" sz="2100" b="1" dirty="0">
                <a:solidFill>
                  <a:schemeClr val="tx1"/>
                </a:solidFill>
              </a:rPr>
              <a:t>этики и служебного </a:t>
            </a:r>
            <a:r>
              <a:rPr lang="ru-RU" sz="2100" b="1" dirty="0" smtClean="0">
                <a:solidFill>
                  <a:schemeClr val="tx1"/>
                </a:solidFill>
              </a:rPr>
              <a:t>поведения </a:t>
            </a:r>
            <a:r>
              <a:rPr lang="ru-RU" sz="2100" b="1" dirty="0">
                <a:solidFill>
                  <a:schemeClr val="tx1"/>
                </a:solidFill>
              </a:rPr>
              <a:t>работников СПб ГКУ «Жилищное агентство </a:t>
            </a:r>
            <a:r>
              <a:rPr lang="ru-RU" sz="2100" b="1" dirty="0" smtClean="0">
                <a:solidFill>
                  <a:schemeClr val="tx1"/>
                </a:solidFill>
              </a:rPr>
              <a:t>Красносельского </a:t>
            </a:r>
            <a:r>
              <a:rPr lang="ru-RU" sz="2100" b="1" dirty="0">
                <a:solidFill>
                  <a:schemeClr val="tx1"/>
                </a:solidFill>
              </a:rPr>
              <a:t>района Санкт-Петербурга» </a:t>
            </a:r>
            <a:r>
              <a:rPr lang="ru-RU" sz="2100" b="1" dirty="0" smtClean="0">
                <a:solidFill>
                  <a:schemeClr val="tx1"/>
                </a:solidFill>
              </a:rPr>
              <a:t>(далее – Кодекс) в качестве приложения к Правилам внутреннего трудового распорядка учреждения, утвержденных приказом Учреждения от __________________ №_______.</a:t>
            </a:r>
          </a:p>
          <a:p>
            <a:pPr algn="just">
              <a:lnSpc>
                <a:spcPct val="100000"/>
              </a:lnSpc>
              <a:spcBef>
                <a:spcPts val="0"/>
              </a:spcBef>
            </a:pPr>
            <a:endParaRPr lang="ru-RU" sz="2100" b="1" dirty="0" smtClean="0">
              <a:solidFill>
                <a:schemeClr val="tx1"/>
              </a:solidFill>
            </a:endParaRPr>
          </a:p>
          <a:p>
            <a:pPr algn="just">
              <a:lnSpc>
                <a:spcPct val="100000"/>
              </a:lnSpc>
              <a:spcBef>
                <a:spcPts val="0"/>
              </a:spcBef>
            </a:pPr>
            <a:r>
              <a:rPr lang="ru-RU" sz="2100" b="1" dirty="0" smtClean="0">
                <a:solidFill>
                  <a:schemeClr val="tx1"/>
                </a:solidFill>
              </a:rPr>
              <a:t>2. </a:t>
            </a:r>
            <a:r>
              <a:rPr lang="ru-RU" sz="2100" b="1" dirty="0">
                <a:solidFill>
                  <a:schemeClr val="tx1"/>
                </a:solidFill>
              </a:rPr>
              <a:t>Начальнику отдела кадров Саркисян Э.С. довести приказ до всех работников Учреждения.</a:t>
            </a:r>
          </a:p>
          <a:p>
            <a:pPr algn="just">
              <a:lnSpc>
                <a:spcPct val="100000"/>
              </a:lnSpc>
              <a:spcBef>
                <a:spcPts val="0"/>
              </a:spcBef>
            </a:pPr>
            <a:r>
              <a:rPr lang="ru-RU" sz="2100" b="1" dirty="0" smtClean="0">
                <a:solidFill>
                  <a:schemeClr val="tx1"/>
                </a:solidFill>
              </a:rPr>
              <a:t>3. </a:t>
            </a:r>
            <a:r>
              <a:rPr lang="ru-RU" sz="2100" b="1" dirty="0">
                <a:solidFill>
                  <a:schemeClr val="tx1"/>
                </a:solidFill>
              </a:rPr>
              <a:t>Контроль за исполнением приказа возложить на заместителя директора учреждения Иванникова С.П.</a:t>
            </a:r>
            <a:br>
              <a:rPr lang="ru-RU" sz="2100" b="1" dirty="0">
                <a:solidFill>
                  <a:schemeClr val="tx1"/>
                </a:solidFill>
              </a:rPr>
            </a:br>
            <a:endParaRPr lang="ru-RU" sz="2100" dirty="0" smtClean="0">
              <a:solidFill>
                <a:schemeClr val="tx1"/>
              </a:solidFill>
            </a:endParaRPr>
          </a:p>
          <a:p>
            <a:pPr algn="ctr">
              <a:lnSpc>
                <a:spcPct val="100000"/>
              </a:lnSpc>
              <a:spcBef>
                <a:spcPts val="0"/>
              </a:spcBef>
            </a:pPr>
            <a:endParaRPr lang="ru-RU" sz="2100" b="1" dirty="0" smtClean="0">
              <a:solidFill>
                <a:schemeClr val="tx1"/>
              </a:solidFill>
            </a:endParaRPr>
          </a:p>
          <a:p>
            <a:pPr algn="ctr">
              <a:lnSpc>
                <a:spcPct val="100000"/>
              </a:lnSpc>
              <a:spcBef>
                <a:spcPts val="0"/>
              </a:spcBef>
            </a:pPr>
            <a:r>
              <a:rPr lang="ru-RU" sz="2100" b="1" dirty="0" smtClean="0">
                <a:solidFill>
                  <a:schemeClr val="tx1"/>
                </a:solidFill>
              </a:rPr>
              <a:t>Директор </a:t>
            </a:r>
            <a:r>
              <a:rPr lang="ru-RU" sz="2100" b="1" dirty="0">
                <a:solidFill>
                  <a:schemeClr val="tx1"/>
                </a:solidFill>
              </a:rPr>
              <a:t>_____________________________  К.Ю. Слободской</a:t>
            </a:r>
            <a:r>
              <a:rPr lang="ru-RU" b="1" dirty="0">
                <a:solidFill>
                  <a:schemeClr val="tx1"/>
                </a:solidFill>
              </a:rPr>
              <a:t/>
            </a:r>
            <a:br>
              <a:rPr lang="ru-RU" b="1" dirty="0">
                <a:solidFill>
                  <a:schemeClr val="tx1"/>
                </a:solidFill>
              </a:rPr>
            </a:br>
            <a:endParaRPr lang="ru-RU" dirty="0">
              <a:solidFill>
                <a:schemeClr val="tx1"/>
              </a:solidFill>
            </a:endParaRPr>
          </a:p>
        </p:txBody>
      </p:sp>
    </p:spTree>
    <p:extLst>
      <p:ext uri="{BB962C8B-B14F-4D97-AF65-F5344CB8AC3E}">
        <p14:creationId xmlns:p14="http://schemas.microsoft.com/office/powerpoint/2010/main" val="1084842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31504" y="188640"/>
            <a:ext cx="8784976" cy="923330"/>
          </a:xfrm>
          <a:prstGeom prst="rect">
            <a:avLst/>
          </a:prstGeom>
          <a:ln w="38100"/>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ru-RU" b="1" dirty="0"/>
              <a:t>СИСТЕМА АНТИКОРРУПЦИОННОГО ОБРАЗОВАНИЯ РУКОВОДИТЕЛЕЙ И РАБОТНИКОВ ГОСУДАРСТВЕННЫХ УЧРЕЖДЕНИЙ И ГОСУДАРСТВЕННЫХ УНИТАРНЫХ ПРЕДПРИЯТИЙ </a:t>
            </a:r>
          </a:p>
          <a:p>
            <a:pPr algn="ctr"/>
            <a:r>
              <a:rPr lang="ru-RU" b="1" dirty="0"/>
              <a:t>САНКТ-ПЕТЕРБУРГА</a:t>
            </a:r>
          </a:p>
        </p:txBody>
      </p:sp>
      <p:sp>
        <p:nvSpPr>
          <p:cNvPr id="3" name="Прямоугольник 2"/>
          <p:cNvSpPr/>
          <p:nvPr/>
        </p:nvSpPr>
        <p:spPr>
          <a:xfrm>
            <a:off x="1631504" y="1931832"/>
            <a:ext cx="4572000" cy="923330"/>
          </a:xfrm>
          <a:prstGeom prst="rect">
            <a:avLst/>
          </a:prstGeom>
          <a:blipFill>
            <a:blip r:embed="rId2"/>
            <a:tile tx="0" ty="0" sx="100000" sy="100000" flip="none" algn="tl"/>
          </a:blipFill>
          <a:ln w="28575"/>
        </p:spPr>
        <p:style>
          <a:lnRef idx="1">
            <a:schemeClr val="accent1"/>
          </a:lnRef>
          <a:fillRef idx="2">
            <a:schemeClr val="accent1"/>
          </a:fillRef>
          <a:effectRef idx="1">
            <a:schemeClr val="accent1"/>
          </a:effectRef>
          <a:fontRef idx="minor">
            <a:schemeClr val="dk1"/>
          </a:fontRef>
        </p:style>
        <p:txBody>
          <a:bodyPr>
            <a:spAutoFit/>
          </a:bodyPr>
          <a:lstStyle/>
          <a:p>
            <a:pPr algn="ctr"/>
            <a:r>
              <a:rPr lang="ru-RU" b="1" dirty="0">
                <a:solidFill>
                  <a:srgbClr val="0070C0"/>
                </a:solidFill>
              </a:rPr>
              <a:t>Обучение руководителей государственных учреждений и государственных унитарных предприятий Санкт-Петербурга </a:t>
            </a:r>
          </a:p>
        </p:txBody>
      </p:sp>
      <p:sp>
        <p:nvSpPr>
          <p:cNvPr id="4" name="Прямоугольник 3"/>
          <p:cNvSpPr/>
          <p:nvPr/>
        </p:nvSpPr>
        <p:spPr>
          <a:xfrm>
            <a:off x="2865780" y="4293097"/>
            <a:ext cx="6675448" cy="1200329"/>
          </a:xfrm>
          <a:prstGeom prst="rect">
            <a:avLst/>
          </a:prstGeom>
          <a:ln w="28575"/>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ru-RU" b="1" dirty="0"/>
              <a:t>Обучение должностных лиц ГУ и ГУП, ответственных за профилактику коррупционных и иных правонарушений, а также ответственных за реализацию антикоррупционной политики в организациях</a:t>
            </a:r>
          </a:p>
        </p:txBody>
      </p:sp>
      <p:sp>
        <p:nvSpPr>
          <p:cNvPr id="5" name="Прямоугольник 4"/>
          <p:cNvSpPr/>
          <p:nvPr/>
        </p:nvSpPr>
        <p:spPr>
          <a:xfrm>
            <a:off x="6888088" y="3212977"/>
            <a:ext cx="3594924" cy="646331"/>
          </a:xfrm>
          <a:prstGeom prst="rect">
            <a:avLst/>
          </a:prstGeom>
          <a:ln w="28575"/>
        </p:spPr>
        <p:style>
          <a:lnRef idx="1">
            <a:schemeClr val="accent3"/>
          </a:lnRef>
          <a:fillRef idx="3">
            <a:schemeClr val="accent3"/>
          </a:fillRef>
          <a:effectRef idx="2">
            <a:schemeClr val="accent3"/>
          </a:effectRef>
          <a:fontRef idx="minor">
            <a:schemeClr val="lt1"/>
          </a:fontRef>
        </p:style>
        <p:txBody>
          <a:bodyPr wrap="square">
            <a:spAutoFit/>
          </a:bodyPr>
          <a:lstStyle/>
          <a:p>
            <a:pPr algn="ctr"/>
            <a:r>
              <a:rPr lang="ru-RU" b="1" dirty="0"/>
              <a:t>Антикоррупционное образование работников ГУ и ГУП </a:t>
            </a:r>
          </a:p>
        </p:txBody>
      </p:sp>
      <p:cxnSp>
        <p:nvCxnSpPr>
          <p:cNvPr id="8" name="Прямая со стрелкой 7"/>
          <p:cNvCxnSpPr>
            <a:endCxn id="3" idx="0"/>
          </p:cNvCxnSpPr>
          <p:nvPr/>
        </p:nvCxnSpPr>
        <p:spPr>
          <a:xfrm flipH="1">
            <a:off x="3917504" y="1111970"/>
            <a:ext cx="90264" cy="819862"/>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a:endCxn id="5" idx="0"/>
          </p:cNvCxnSpPr>
          <p:nvPr/>
        </p:nvCxnSpPr>
        <p:spPr>
          <a:xfrm>
            <a:off x="8184232" y="1111970"/>
            <a:ext cx="501318" cy="2101006"/>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flipH="1">
            <a:off x="6203504" y="1111970"/>
            <a:ext cx="324544" cy="3181126"/>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2247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189512" y="141619"/>
            <a:ext cx="4086200" cy="400110"/>
          </a:xfrm>
          <a:prstGeom prst="rect">
            <a:avLst/>
          </a:prstGeom>
          <a:ln w="57150"/>
        </p:spPr>
        <p:style>
          <a:lnRef idx="1">
            <a:schemeClr val="accent1"/>
          </a:lnRef>
          <a:fillRef idx="2">
            <a:schemeClr val="accent1"/>
          </a:fillRef>
          <a:effectRef idx="1">
            <a:schemeClr val="accent1"/>
          </a:effectRef>
          <a:fontRef idx="minor">
            <a:schemeClr val="dk1"/>
          </a:fontRef>
        </p:style>
        <p:txBody>
          <a:bodyPr wrap="square">
            <a:spAutoFit/>
          </a:bodyPr>
          <a:lstStyle/>
          <a:p>
            <a:r>
              <a:rPr lang="ru-RU" sz="2000" b="1" dirty="0"/>
              <a:t>Обучение руководителей ГУ и ГУП</a:t>
            </a:r>
          </a:p>
        </p:txBody>
      </p:sp>
      <p:sp>
        <p:nvSpPr>
          <p:cNvPr id="6" name="Овал 5"/>
          <p:cNvSpPr/>
          <p:nvPr/>
        </p:nvSpPr>
        <p:spPr>
          <a:xfrm>
            <a:off x="4295800" y="771803"/>
            <a:ext cx="3951312"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t>осуществляется не менее одного раза в год </a:t>
            </a:r>
          </a:p>
        </p:txBody>
      </p:sp>
      <p:sp>
        <p:nvSpPr>
          <p:cNvPr id="7" name="Скругленный прямоугольник 6"/>
          <p:cNvSpPr/>
          <p:nvPr/>
        </p:nvSpPr>
        <p:spPr>
          <a:xfrm>
            <a:off x="1847528" y="1988840"/>
            <a:ext cx="4032448" cy="151216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b="1" dirty="0"/>
              <a:t>руководителями (заместителями руководителей) исполнительных органов государственной власти </a:t>
            </a:r>
          </a:p>
          <a:p>
            <a:pPr algn="ctr"/>
            <a:r>
              <a:rPr lang="ru-RU" b="1" dirty="0"/>
              <a:t>Санкт-Петербурга </a:t>
            </a:r>
          </a:p>
        </p:txBody>
      </p:sp>
      <p:sp>
        <p:nvSpPr>
          <p:cNvPr id="8" name="Скругленный прямоугольник 7"/>
          <p:cNvSpPr/>
          <p:nvPr/>
        </p:nvSpPr>
        <p:spPr>
          <a:xfrm>
            <a:off x="6528048" y="1988840"/>
            <a:ext cx="3888432" cy="151216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b="1" dirty="0"/>
              <a:t>должностными лицами кадровых служб исполнительных органов, ответственными за работу по профилактике коррупционных и иных правонарушений</a:t>
            </a:r>
          </a:p>
        </p:txBody>
      </p:sp>
      <p:sp>
        <p:nvSpPr>
          <p:cNvPr id="9" name="Овал 8"/>
          <p:cNvSpPr/>
          <p:nvPr/>
        </p:nvSpPr>
        <p:spPr>
          <a:xfrm>
            <a:off x="2927648" y="5193298"/>
            <a:ext cx="6552728" cy="1260038"/>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b="1" dirty="0"/>
              <a:t>доведение новых актов антикоррупционного законодательства и разъяснения практических аспектов антикоррупционной работы</a:t>
            </a:r>
          </a:p>
        </p:txBody>
      </p:sp>
      <p:sp>
        <p:nvSpPr>
          <p:cNvPr id="10" name="Прямоугольник 9"/>
          <p:cNvSpPr/>
          <p:nvPr/>
        </p:nvSpPr>
        <p:spPr>
          <a:xfrm>
            <a:off x="4475820" y="3807194"/>
            <a:ext cx="3456384" cy="5040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b="1" dirty="0"/>
              <a:t>формы и содержание обучения </a:t>
            </a:r>
          </a:p>
        </p:txBody>
      </p:sp>
      <p:sp>
        <p:nvSpPr>
          <p:cNvPr id="11" name="Овал 10"/>
          <p:cNvSpPr/>
          <p:nvPr/>
        </p:nvSpPr>
        <p:spPr>
          <a:xfrm>
            <a:off x="2063552" y="4617234"/>
            <a:ext cx="2736304" cy="57606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b="1" dirty="0"/>
              <a:t>служебные совещания </a:t>
            </a:r>
          </a:p>
        </p:txBody>
      </p:sp>
      <p:sp>
        <p:nvSpPr>
          <p:cNvPr id="12" name="Овал 11"/>
          <p:cNvSpPr/>
          <p:nvPr/>
        </p:nvSpPr>
        <p:spPr>
          <a:xfrm>
            <a:off x="7824192" y="4545430"/>
            <a:ext cx="2592288" cy="647868"/>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b="1" dirty="0"/>
              <a:t>семинары</a:t>
            </a:r>
          </a:p>
        </p:txBody>
      </p:sp>
      <p:cxnSp>
        <p:nvCxnSpPr>
          <p:cNvPr id="14" name="Прямая со стрелкой 13"/>
          <p:cNvCxnSpPr>
            <a:endCxn id="11" idx="7"/>
          </p:cNvCxnSpPr>
          <p:nvPr/>
        </p:nvCxnSpPr>
        <p:spPr>
          <a:xfrm flipH="1">
            <a:off x="4399134" y="4311251"/>
            <a:ext cx="472730" cy="39034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a:stCxn id="10" idx="2"/>
            <a:endCxn id="9" idx="0"/>
          </p:cNvCxnSpPr>
          <p:nvPr/>
        </p:nvCxnSpPr>
        <p:spPr>
          <a:xfrm>
            <a:off x="6204012" y="4311250"/>
            <a:ext cx="0" cy="88204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a:endCxn id="12" idx="1"/>
          </p:cNvCxnSpPr>
          <p:nvPr/>
        </p:nvCxnSpPr>
        <p:spPr>
          <a:xfrm>
            <a:off x="7320136" y="4311250"/>
            <a:ext cx="883688" cy="32905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a:stCxn id="6" idx="3"/>
            <a:endCxn id="7" idx="0"/>
          </p:cNvCxnSpPr>
          <p:nvPr/>
        </p:nvCxnSpPr>
        <p:spPr>
          <a:xfrm flipH="1">
            <a:off x="3863752" y="1509356"/>
            <a:ext cx="1010704" cy="47948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a:stCxn id="6" idx="5"/>
            <a:endCxn id="8" idx="0"/>
          </p:cNvCxnSpPr>
          <p:nvPr/>
        </p:nvCxnSpPr>
        <p:spPr>
          <a:xfrm>
            <a:off x="7668456" y="1509356"/>
            <a:ext cx="803808" cy="47948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81659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75520" y="260648"/>
            <a:ext cx="8712968" cy="923330"/>
          </a:xfrm>
          <a:prstGeom prst="rect">
            <a:avLst/>
          </a:prstGeom>
          <a:ln w="28575"/>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ru-RU" b="1" dirty="0"/>
              <a:t>Обучение должностных лиц ГУ и ГУП, ответственных за профилактику коррупционных и иных правонарушений, а также ответственных за реализацию антикоррупционной политики в организациях</a:t>
            </a:r>
          </a:p>
        </p:txBody>
      </p:sp>
      <p:sp>
        <p:nvSpPr>
          <p:cNvPr id="3" name="Овал 2"/>
          <p:cNvSpPr/>
          <p:nvPr/>
        </p:nvSpPr>
        <p:spPr>
          <a:xfrm>
            <a:off x="2495600" y="1340768"/>
            <a:ext cx="3951312"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t>осуществляется не менее </a:t>
            </a:r>
            <a:r>
              <a:rPr lang="ru-RU" b="1" dirty="0" smtClean="0"/>
              <a:t>одного раза </a:t>
            </a:r>
            <a:r>
              <a:rPr lang="ru-RU" b="1" dirty="0"/>
              <a:t>в год </a:t>
            </a:r>
          </a:p>
        </p:txBody>
      </p:sp>
      <p:sp>
        <p:nvSpPr>
          <p:cNvPr id="4" name="Скругленный прямоугольник 3"/>
          <p:cNvSpPr/>
          <p:nvPr/>
        </p:nvSpPr>
        <p:spPr>
          <a:xfrm>
            <a:off x="1847528" y="2348880"/>
            <a:ext cx="5256584" cy="100811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1600" b="1" dirty="0"/>
              <a:t>должностными лицами кадровых служб исполнительных </a:t>
            </a:r>
            <a:r>
              <a:rPr lang="ru-RU" sz="1600" b="1" dirty="0" smtClean="0"/>
              <a:t>органов</a:t>
            </a:r>
            <a:endParaRPr lang="ru-RU" sz="1600" b="1" dirty="0"/>
          </a:p>
        </p:txBody>
      </p:sp>
      <p:sp>
        <p:nvSpPr>
          <p:cNvPr id="5" name="Овал 4"/>
          <p:cNvSpPr/>
          <p:nvPr/>
        </p:nvSpPr>
        <p:spPr>
          <a:xfrm>
            <a:off x="1847528" y="3658665"/>
            <a:ext cx="3744416" cy="39594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a:t>служебные совещания </a:t>
            </a:r>
          </a:p>
        </p:txBody>
      </p:sp>
      <p:sp>
        <p:nvSpPr>
          <p:cNvPr id="6" name="Овал 5"/>
          <p:cNvSpPr/>
          <p:nvPr/>
        </p:nvSpPr>
        <p:spPr>
          <a:xfrm>
            <a:off x="1775520" y="5746030"/>
            <a:ext cx="3594923" cy="50405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a:t>семинары</a:t>
            </a:r>
          </a:p>
        </p:txBody>
      </p:sp>
      <p:sp>
        <p:nvSpPr>
          <p:cNvPr id="7" name="Овал 6"/>
          <p:cNvSpPr/>
          <p:nvPr/>
        </p:nvSpPr>
        <p:spPr>
          <a:xfrm>
            <a:off x="1775520" y="4420375"/>
            <a:ext cx="6552728" cy="792088"/>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a:t>доведение новых актов антикоррупционного законодательства и разъяснения практических аспектов антикоррупционной работы</a:t>
            </a:r>
          </a:p>
        </p:txBody>
      </p:sp>
      <p:sp>
        <p:nvSpPr>
          <p:cNvPr id="9" name="Прямоугольник 8"/>
          <p:cNvSpPr/>
          <p:nvPr/>
        </p:nvSpPr>
        <p:spPr>
          <a:xfrm>
            <a:off x="7536160" y="2204864"/>
            <a:ext cx="3024336" cy="1483974"/>
          </a:xfrm>
          <a:prstGeom prst="rect">
            <a:avLst/>
          </a:prstGeom>
          <a:solidFill>
            <a:schemeClr val="accent4">
              <a:lumMod val="40000"/>
              <a:lumOff val="6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ru-RU" sz="1400" b="1" dirty="0"/>
              <a:t>повышение квалификации по дополнительной профессиональной программе антикоррупционного образования работников на базе СПб ГБУ «Санкт-Петербургский межрегиональный ресурсный центр»</a:t>
            </a:r>
          </a:p>
        </p:txBody>
      </p:sp>
    </p:spTree>
    <p:extLst>
      <p:ext uri="{BB962C8B-B14F-4D97-AF65-F5344CB8AC3E}">
        <p14:creationId xmlns:p14="http://schemas.microsoft.com/office/powerpoint/2010/main" val="25716744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95800" y="188641"/>
            <a:ext cx="3594924" cy="646331"/>
          </a:xfrm>
          <a:prstGeom prst="rect">
            <a:avLst/>
          </a:prstGeom>
          <a:solidFill>
            <a:schemeClr val="accent5">
              <a:lumMod val="75000"/>
            </a:schemeClr>
          </a:solidFill>
          <a:ln w="28575"/>
        </p:spPr>
        <p:style>
          <a:lnRef idx="1">
            <a:schemeClr val="accent3"/>
          </a:lnRef>
          <a:fillRef idx="3">
            <a:schemeClr val="accent3"/>
          </a:fillRef>
          <a:effectRef idx="2">
            <a:schemeClr val="accent3"/>
          </a:effectRef>
          <a:fontRef idx="minor">
            <a:schemeClr val="lt1"/>
          </a:fontRef>
        </p:style>
        <p:txBody>
          <a:bodyPr wrap="square">
            <a:spAutoFit/>
          </a:bodyPr>
          <a:lstStyle/>
          <a:p>
            <a:pPr algn="ctr"/>
            <a:r>
              <a:rPr lang="ru-RU" b="1" dirty="0"/>
              <a:t>Антикоррупционное образование работников ГУ и ГУП </a:t>
            </a:r>
          </a:p>
        </p:txBody>
      </p:sp>
      <p:sp>
        <p:nvSpPr>
          <p:cNvPr id="3" name="Скругленный прямоугольник 2"/>
          <p:cNvSpPr/>
          <p:nvPr/>
        </p:nvSpPr>
        <p:spPr>
          <a:xfrm>
            <a:off x="552362" y="1078355"/>
            <a:ext cx="4032448" cy="104256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b="1" dirty="0"/>
              <a:t>руководителями (заместителями руководителей) ГУ (ГУП)</a:t>
            </a:r>
          </a:p>
        </p:txBody>
      </p:sp>
      <p:sp>
        <p:nvSpPr>
          <p:cNvPr id="4" name="Скругленный прямоугольник 3"/>
          <p:cNvSpPr/>
          <p:nvPr/>
        </p:nvSpPr>
        <p:spPr>
          <a:xfrm>
            <a:off x="7795793" y="1136775"/>
            <a:ext cx="4032448" cy="10425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b="1" dirty="0"/>
              <a:t>должностными лицами ГУ и ГУП, ответственными за профилактику коррупционных и иных правонарушений</a:t>
            </a:r>
          </a:p>
        </p:txBody>
      </p:sp>
      <p:sp>
        <p:nvSpPr>
          <p:cNvPr id="5" name="Прямоугольник 4"/>
          <p:cNvSpPr/>
          <p:nvPr/>
        </p:nvSpPr>
        <p:spPr>
          <a:xfrm>
            <a:off x="4475820" y="2492896"/>
            <a:ext cx="3456384" cy="5040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b="1" dirty="0"/>
              <a:t>формы обучения </a:t>
            </a:r>
          </a:p>
        </p:txBody>
      </p:sp>
      <p:sp>
        <p:nvSpPr>
          <p:cNvPr id="6" name="Овал 5"/>
          <p:cNvSpPr/>
          <p:nvPr/>
        </p:nvSpPr>
        <p:spPr>
          <a:xfrm>
            <a:off x="1003624" y="3310511"/>
            <a:ext cx="5364596" cy="86409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a:t>проведение специальных обучающих мероприятий (при наличии такой возможности)</a:t>
            </a:r>
          </a:p>
        </p:txBody>
      </p:sp>
      <p:sp>
        <p:nvSpPr>
          <p:cNvPr id="7" name="Овал 6"/>
          <p:cNvSpPr/>
          <p:nvPr/>
        </p:nvSpPr>
        <p:spPr>
          <a:xfrm>
            <a:off x="3149259" y="4360597"/>
            <a:ext cx="5400600" cy="72008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a:t>рассмотрение вопросов антикоррупционной политики </a:t>
            </a:r>
          </a:p>
        </p:txBody>
      </p:sp>
      <p:sp>
        <p:nvSpPr>
          <p:cNvPr id="8" name="Овал 7"/>
          <p:cNvSpPr/>
          <p:nvPr/>
        </p:nvSpPr>
        <p:spPr>
          <a:xfrm>
            <a:off x="6092042" y="5178213"/>
            <a:ext cx="5736199" cy="1578848"/>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600" b="1" dirty="0"/>
              <a:t>разъяснение актов антикоррупционного законодательства на служебных совещаниях (в том числе на педагогических советах, врачебных конференциях  и т.п.)</a:t>
            </a:r>
          </a:p>
        </p:txBody>
      </p:sp>
    </p:spTree>
    <p:extLst>
      <p:ext uri="{BB962C8B-B14F-4D97-AF65-F5344CB8AC3E}">
        <p14:creationId xmlns:p14="http://schemas.microsoft.com/office/powerpoint/2010/main" val="1902932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00056" y="332657"/>
            <a:ext cx="3816424" cy="1323439"/>
          </a:xfrm>
          <a:prstGeom prst="rect">
            <a:avLst/>
          </a:prstGeom>
          <a:noFill/>
        </p:spPr>
        <p:txBody>
          <a:bodyPr wrap="square" rtlCol="0">
            <a:spAutoFit/>
          </a:bodyPr>
          <a:lstStyle/>
          <a:p>
            <a:pPr algn="ctr"/>
            <a:r>
              <a:rPr lang="ru-RU" sz="1600" b="1" dirty="0"/>
              <a:t>УТВЕРЖДАЮ</a:t>
            </a:r>
          </a:p>
          <a:p>
            <a:pPr algn="ctr"/>
            <a:r>
              <a:rPr lang="ru-RU" sz="1600" b="1" dirty="0"/>
              <a:t>Директор ГБОУ СОШ № ____</a:t>
            </a:r>
          </a:p>
          <a:p>
            <a:pPr algn="ctr"/>
            <a:r>
              <a:rPr lang="ru-RU" sz="1600" b="1" dirty="0"/>
              <a:t>_________района Санкт-Петербурга</a:t>
            </a:r>
          </a:p>
          <a:p>
            <a:pPr algn="just"/>
            <a:r>
              <a:rPr lang="ru-RU" sz="1600" b="1" dirty="0"/>
              <a:t>________________________ Н.Н. Петрова </a:t>
            </a:r>
          </a:p>
          <a:p>
            <a:pPr algn="just"/>
            <a:r>
              <a:rPr lang="ru-RU" sz="1600" b="1" dirty="0"/>
              <a:t>«_____» ______________________ 2015г.</a:t>
            </a:r>
            <a:endParaRPr lang="ru-RU" sz="1600" dirty="0"/>
          </a:p>
        </p:txBody>
      </p:sp>
      <p:sp>
        <p:nvSpPr>
          <p:cNvPr id="3" name="TextBox 2"/>
          <p:cNvSpPr txBox="1"/>
          <p:nvPr/>
        </p:nvSpPr>
        <p:spPr>
          <a:xfrm>
            <a:off x="1847528" y="1809691"/>
            <a:ext cx="8640960" cy="646331"/>
          </a:xfrm>
          <a:prstGeom prst="rect">
            <a:avLst/>
          </a:prstGeom>
          <a:noFill/>
        </p:spPr>
        <p:txBody>
          <a:bodyPr wrap="square" rtlCol="0">
            <a:spAutoFit/>
          </a:bodyPr>
          <a:lstStyle/>
          <a:p>
            <a:pPr algn="ctr"/>
            <a:r>
              <a:rPr lang="ru-RU" b="1" u="sng" dirty="0"/>
              <a:t>ПЛАН </a:t>
            </a:r>
          </a:p>
          <a:p>
            <a:pPr algn="just"/>
            <a:r>
              <a:rPr lang="ru-RU" sz="1600" b="1" dirty="0"/>
              <a:t>проведения занятия с работниками ГБОУ СОШ № ___   ____________района Санкт-Петербурга</a:t>
            </a:r>
            <a:r>
              <a:rPr lang="ru-RU" b="1" dirty="0"/>
              <a:t>  </a:t>
            </a:r>
          </a:p>
        </p:txBody>
      </p:sp>
      <p:sp>
        <p:nvSpPr>
          <p:cNvPr id="5" name="TextBox 4"/>
          <p:cNvSpPr txBox="1"/>
          <p:nvPr/>
        </p:nvSpPr>
        <p:spPr>
          <a:xfrm>
            <a:off x="1847528" y="2463104"/>
            <a:ext cx="8496944" cy="338554"/>
          </a:xfrm>
          <a:prstGeom prst="rect">
            <a:avLst/>
          </a:prstGeom>
          <a:noFill/>
        </p:spPr>
        <p:txBody>
          <a:bodyPr wrap="square" rtlCol="0">
            <a:spAutoFit/>
          </a:bodyPr>
          <a:lstStyle/>
          <a:p>
            <a:r>
              <a:rPr lang="ru-RU" sz="1600" b="1" dirty="0"/>
              <a:t>ТЕМА:  Антикоррупционное законодательство Российской Федерации и Санкт-Петербурга </a:t>
            </a:r>
          </a:p>
        </p:txBody>
      </p:sp>
      <p:sp>
        <p:nvSpPr>
          <p:cNvPr id="6" name="TextBox 5"/>
          <p:cNvSpPr txBox="1"/>
          <p:nvPr/>
        </p:nvSpPr>
        <p:spPr>
          <a:xfrm>
            <a:off x="1832187" y="2801658"/>
            <a:ext cx="8496944" cy="1569660"/>
          </a:xfrm>
          <a:prstGeom prst="rect">
            <a:avLst/>
          </a:prstGeom>
          <a:noFill/>
        </p:spPr>
        <p:txBody>
          <a:bodyPr wrap="square" rtlCol="0">
            <a:spAutoFit/>
          </a:bodyPr>
          <a:lstStyle/>
          <a:p>
            <a:r>
              <a:rPr lang="ru-RU" sz="1600" b="1" dirty="0"/>
              <a:t>Цели занятия:  - доведение до работников учреждения норм антикоррупционного </a:t>
            </a:r>
            <a:br>
              <a:rPr lang="ru-RU" sz="1600" b="1" dirty="0"/>
            </a:br>
            <a:r>
              <a:rPr lang="ru-RU" sz="1600" b="1" dirty="0"/>
              <a:t>                             законодательства Российской Федерации;</a:t>
            </a:r>
          </a:p>
          <a:p>
            <a:r>
              <a:rPr lang="ru-RU" sz="1600" b="1" dirty="0"/>
              <a:t>                             - доведение до работников учреждения норм антикоррупционного </a:t>
            </a:r>
            <a:br>
              <a:rPr lang="ru-RU" sz="1600" b="1" dirty="0"/>
            </a:br>
            <a:r>
              <a:rPr lang="ru-RU" sz="1600" b="1" dirty="0"/>
              <a:t>                             законодательство Санкт-Петербурга;</a:t>
            </a:r>
          </a:p>
          <a:p>
            <a:r>
              <a:rPr lang="ru-RU" sz="1600" b="1" dirty="0"/>
              <a:t>                             -   формирование антикоррупционной профессиональной этики;</a:t>
            </a:r>
          </a:p>
          <a:p>
            <a:r>
              <a:rPr lang="ru-RU" sz="1600" b="1" dirty="0"/>
              <a:t>                             - пропаганда негативного отношения к проявлениям коррупции.                             </a:t>
            </a:r>
          </a:p>
        </p:txBody>
      </p:sp>
      <p:sp>
        <p:nvSpPr>
          <p:cNvPr id="7" name="TextBox 6"/>
          <p:cNvSpPr txBox="1"/>
          <p:nvPr/>
        </p:nvSpPr>
        <p:spPr>
          <a:xfrm>
            <a:off x="1907535" y="4273351"/>
            <a:ext cx="8424936" cy="338554"/>
          </a:xfrm>
          <a:prstGeom prst="rect">
            <a:avLst/>
          </a:prstGeom>
          <a:noFill/>
        </p:spPr>
        <p:txBody>
          <a:bodyPr wrap="square" rtlCol="0">
            <a:spAutoFit/>
          </a:bodyPr>
          <a:lstStyle/>
          <a:p>
            <a:r>
              <a:rPr lang="ru-RU" sz="1600" b="1" dirty="0"/>
              <a:t>Время: 1 час</a:t>
            </a:r>
          </a:p>
        </p:txBody>
      </p:sp>
      <p:sp>
        <p:nvSpPr>
          <p:cNvPr id="8" name="TextBox 7"/>
          <p:cNvSpPr txBox="1"/>
          <p:nvPr/>
        </p:nvSpPr>
        <p:spPr>
          <a:xfrm>
            <a:off x="1919536" y="4551054"/>
            <a:ext cx="8424936" cy="338554"/>
          </a:xfrm>
          <a:prstGeom prst="rect">
            <a:avLst/>
          </a:prstGeom>
          <a:noFill/>
        </p:spPr>
        <p:txBody>
          <a:bodyPr wrap="square" rtlCol="0">
            <a:spAutoFit/>
          </a:bodyPr>
          <a:lstStyle/>
          <a:p>
            <a:r>
              <a:rPr lang="ru-RU" sz="1600" b="1" dirty="0"/>
              <a:t>Место: зал совещаний</a:t>
            </a:r>
          </a:p>
        </p:txBody>
      </p:sp>
      <p:sp>
        <p:nvSpPr>
          <p:cNvPr id="9" name="TextBox 8"/>
          <p:cNvSpPr txBox="1"/>
          <p:nvPr/>
        </p:nvSpPr>
        <p:spPr>
          <a:xfrm>
            <a:off x="1991544" y="4781463"/>
            <a:ext cx="8424936" cy="338554"/>
          </a:xfrm>
          <a:prstGeom prst="rect">
            <a:avLst/>
          </a:prstGeom>
          <a:noFill/>
        </p:spPr>
        <p:txBody>
          <a:bodyPr wrap="square" rtlCol="0">
            <a:spAutoFit/>
          </a:bodyPr>
          <a:lstStyle/>
          <a:p>
            <a:pPr algn="ctr"/>
            <a:r>
              <a:rPr lang="ru-RU" sz="1600" b="1" u="sng" dirty="0"/>
              <a:t>Ход проведения занятия:</a:t>
            </a:r>
          </a:p>
        </p:txBody>
      </p:sp>
      <p:sp>
        <p:nvSpPr>
          <p:cNvPr id="10" name="Прямоугольник 9"/>
          <p:cNvSpPr/>
          <p:nvPr/>
        </p:nvSpPr>
        <p:spPr>
          <a:xfrm>
            <a:off x="1976115" y="5301209"/>
            <a:ext cx="8337587" cy="1323439"/>
          </a:xfrm>
          <a:prstGeom prst="rect">
            <a:avLst/>
          </a:prstGeom>
        </p:spPr>
        <p:txBody>
          <a:bodyPr wrap="square">
            <a:spAutoFit/>
          </a:bodyPr>
          <a:lstStyle/>
          <a:p>
            <a:pPr algn="just"/>
            <a:r>
              <a:rPr lang="ru-RU" sz="1600" b="1" dirty="0"/>
              <a:t>Вводная часть (5 минут)</a:t>
            </a:r>
          </a:p>
          <a:p>
            <a:pPr algn="just"/>
            <a:endParaRPr lang="ru-RU" sz="1600" b="1" dirty="0"/>
          </a:p>
          <a:p>
            <a:pPr algn="just"/>
            <a:r>
              <a:rPr lang="ru-RU" sz="1600" b="1" dirty="0"/>
              <a:t>Основная часть </a:t>
            </a:r>
            <a:r>
              <a:rPr lang="ru-RU" sz="1600" b="1" dirty="0" smtClean="0"/>
              <a:t>(30 </a:t>
            </a:r>
            <a:r>
              <a:rPr lang="ru-RU" sz="1600" b="1" dirty="0"/>
              <a:t>минут)</a:t>
            </a:r>
          </a:p>
          <a:p>
            <a:pPr algn="just"/>
            <a:endParaRPr lang="ru-RU" sz="1600" b="1" dirty="0"/>
          </a:p>
          <a:p>
            <a:pPr algn="just"/>
            <a:r>
              <a:rPr lang="ru-RU" sz="1600" b="1" dirty="0"/>
              <a:t>Заключительная часть (5 минут)</a:t>
            </a:r>
          </a:p>
        </p:txBody>
      </p:sp>
    </p:spTree>
    <p:extLst>
      <p:ext uri="{BB962C8B-B14F-4D97-AF65-F5344CB8AC3E}">
        <p14:creationId xmlns:p14="http://schemas.microsoft.com/office/powerpoint/2010/main" val="24922891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8759" y="44624"/>
            <a:ext cx="11709070" cy="6813376"/>
          </a:xfrm>
          <a:solidFill>
            <a:schemeClr val="accent3">
              <a:lumMod val="20000"/>
              <a:lumOff val="80000"/>
            </a:schemeClr>
          </a:solidFill>
          <a:ln w="38100">
            <a:solidFill>
              <a:srgbClr val="92D050"/>
            </a:solidFill>
          </a:ln>
        </p:spPr>
        <p:txBody>
          <a:bodyPr>
            <a:normAutofit fontScale="90000"/>
          </a:bodyPr>
          <a:lstStyle/>
          <a:p>
            <a:r>
              <a:rPr lang="ru-RU" sz="2000" b="1" dirty="0"/>
              <a:t/>
            </a:r>
            <a:br>
              <a:rPr lang="ru-RU" sz="2000" b="1" dirty="0"/>
            </a:br>
            <a:r>
              <a:rPr lang="ru-RU" sz="2000" b="1" dirty="0"/>
              <a:t/>
            </a:r>
            <a:br>
              <a:rPr lang="ru-RU" sz="2000" b="1" dirty="0"/>
            </a:br>
            <a:r>
              <a:rPr lang="ru-RU" sz="2000" b="1" dirty="0"/>
              <a:t/>
            </a:r>
            <a:br>
              <a:rPr lang="ru-RU" sz="2000" b="1" dirty="0"/>
            </a:br>
            <a:r>
              <a:rPr lang="ru-RU" sz="2000" b="1" dirty="0"/>
              <a:t/>
            </a:r>
            <a:br>
              <a:rPr lang="ru-RU" sz="2000" b="1" dirty="0"/>
            </a:br>
            <a:r>
              <a:rPr lang="ru-RU" sz="2000" b="1" dirty="0" smtClean="0"/>
              <a:t/>
            </a:r>
            <a:br>
              <a:rPr lang="ru-RU" sz="2000" b="1" dirty="0" smtClean="0"/>
            </a:br>
            <a:r>
              <a:rPr lang="ru-RU" sz="2000" b="1" dirty="0"/>
              <a:t/>
            </a:r>
            <a:br>
              <a:rPr lang="ru-RU" sz="2000" b="1" dirty="0"/>
            </a:br>
            <a:r>
              <a:rPr lang="ru-RU" sz="2000" b="1" dirty="0" smtClean="0"/>
              <a:t/>
            </a:r>
            <a:br>
              <a:rPr lang="ru-RU" sz="2000" b="1" dirty="0" smtClean="0"/>
            </a:br>
            <a:r>
              <a:rPr lang="ru-RU" sz="2000" b="1" dirty="0" smtClean="0"/>
              <a:t>1</a:t>
            </a:r>
            <a:r>
              <a:rPr lang="ru-RU" sz="2000" b="1" dirty="0"/>
              <a:t>. О противодействии коррупции: Федеральный закон от 25.12.2008          № 273-ФЗ // Российская газета. – 30.12.2008. - № 266</a:t>
            </a:r>
            <a:r>
              <a:rPr lang="ru-RU" sz="2000" b="1" dirty="0" smtClean="0"/>
              <a:t>.</a:t>
            </a:r>
            <a:r>
              <a:rPr lang="ru-RU" sz="2000" b="1" dirty="0"/>
              <a:t/>
            </a:r>
            <a:br>
              <a:rPr lang="ru-RU" sz="2000" b="1" dirty="0"/>
            </a:br>
            <a:r>
              <a:rPr lang="ru-RU" sz="2000" b="1" dirty="0"/>
              <a:t>2. Уголовный кодекс Российской Федерации (статьи 159 (часть 3), 159.2 (часть 3), 160 (часть 3), 201, 204, 285, 285.1, 286, 289, 290, 291, 291.1, 292</a:t>
            </a:r>
            <a:r>
              <a:rPr lang="ru-RU" sz="2000" b="1" dirty="0" smtClean="0"/>
              <a:t>).</a:t>
            </a:r>
            <a:r>
              <a:rPr lang="ru-RU" sz="2000" b="1" dirty="0"/>
              <a:t/>
            </a:r>
            <a:br>
              <a:rPr lang="ru-RU" sz="2000" b="1" dirty="0"/>
            </a:br>
            <a:r>
              <a:rPr lang="ru-RU" sz="2000" b="1" dirty="0"/>
              <a:t>3. Кодекс Российской Федерации об административных правонарушениях (статьи 15.14, 19.28, 19.29</a:t>
            </a:r>
            <a:r>
              <a:rPr lang="ru-RU" sz="2000" b="1" dirty="0" smtClean="0"/>
              <a:t>).</a:t>
            </a:r>
            <a:r>
              <a:rPr lang="ru-RU" sz="2000" b="1" dirty="0"/>
              <a:t/>
            </a:r>
            <a:br>
              <a:rPr lang="ru-RU" sz="2000" b="1" dirty="0"/>
            </a:br>
            <a:r>
              <a:rPr lang="ru-RU" sz="2000" b="1" dirty="0"/>
              <a:t>4. Национальная стратегия противодействия коррупции: Утверждена Указом Президента РФ  от 13.04.2010 № 460 // Собрание законодательства РФ. - 19.04.2010. - № 16. - Ст. 1875. </a:t>
            </a:r>
            <a:br>
              <a:rPr lang="ru-RU" sz="2000" b="1" dirty="0"/>
            </a:br>
            <a:r>
              <a:rPr lang="ru-RU" sz="2000" b="1" dirty="0"/>
              <a:t>5. Национальные планы противодействия коррупции (на соответствующие годы), утверждаемые Указами Президента РФ </a:t>
            </a:r>
            <a:r>
              <a:rPr lang="ru-RU" sz="2000" b="1" i="1" dirty="0"/>
              <a:t>(в настоящее время – Национальный план противодействия коррупции на 2014 - 2015 годы, утвержденный Указом Президента РФ от 11.04.2014 № 226 // Официальный интернет-портал правовой информации http://www.pravo.gov.ru, 11.04.2014</a:t>
            </a:r>
            <a:r>
              <a:rPr lang="ru-RU" sz="2000" b="1" i="1" dirty="0" smtClean="0"/>
              <a:t>)</a:t>
            </a:r>
            <a:r>
              <a:rPr lang="ru-RU" sz="2000" b="1" dirty="0" smtClean="0"/>
              <a:t>.</a:t>
            </a:r>
            <a:r>
              <a:rPr lang="ru-RU" sz="2000" b="1" dirty="0"/>
              <a:t/>
            </a:r>
            <a:br>
              <a:rPr lang="ru-RU" sz="2000" b="1" dirty="0"/>
            </a:br>
            <a:r>
              <a:rPr lang="ru-RU" sz="2000" b="1" dirty="0"/>
              <a:t>6. Перечень № 23 преступлений коррупционной направленности </a:t>
            </a:r>
            <a:r>
              <a:rPr lang="ru-RU" sz="2000" b="1" i="1" dirty="0"/>
              <a:t>(в настоящее время - перечень № 23, введенный в действие Указанием Генеральной прокуратуры </a:t>
            </a:r>
            <a:r>
              <a:rPr lang="ru-RU" sz="2000" b="1" i="1" dirty="0" smtClean="0"/>
              <a:t>РФ № 870/11, МВД России № 1 от 27.12.2017)</a:t>
            </a:r>
            <a:r>
              <a:rPr lang="ru-RU" sz="2000" b="1" dirty="0"/>
              <a:t/>
            </a:r>
            <a:br>
              <a:rPr lang="ru-RU" sz="2000" b="1" dirty="0"/>
            </a:br>
            <a:r>
              <a:rPr lang="ru-RU" sz="2000" b="1" dirty="0"/>
              <a:t>7. О дополнительных мерах по противодействию коррупции в Санкт-Петербурге: Закон от 29.10.2008 № 674-122 // Санкт-Петербургские ведомости. - 28.11.2008. - № 224</a:t>
            </a:r>
            <a:r>
              <a:rPr lang="ru-RU" sz="2000" b="1" dirty="0" smtClean="0"/>
              <a:t>.</a:t>
            </a:r>
            <a:r>
              <a:rPr lang="ru-RU" sz="2000" b="1" dirty="0"/>
              <a:t/>
            </a:r>
            <a:br>
              <a:rPr lang="ru-RU" sz="2000" b="1" dirty="0"/>
            </a:br>
            <a:r>
              <a:rPr lang="ru-RU" sz="2000" b="1" dirty="0"/>
              <a:t>8. О мерах по реализации статьи 12 Федерального закона «О противодействии коррупции»: Закон Санкт-Петербурга от 19.09.2010  </a:t>
            </a:r>
            <a:r>
              <a:rPr lang="ru-RU" sz="2000" b="1" dirty="0" smtClean="0"/>
              <a:t>№ </a:t>
            </a:r>
            <a:r>
              <a:rPr lang="ru-RU" sz="2000" b="1" dirty="0"/>
              <a:t>504-118 // Санкт-Петербургские ведомости. - 08.11.2010. -  № 209. </a:t>
            </a:r>
            <a:br>
              <a:rPr lang="ru-RU" sz="2000" b="1" dirty="0"/>
            </a:br>
            <a:r>
              <a:rPr lang="ru-RU" sz="2000" dirty="0"/>
              <a:t/>
            </a:r>
            <a:br>
              <a:rPr lang="ru-RU" sz="2000" dirty="0"/>
            </a:br>
            <a:endParaRPr lang="ru-RU" sz="2000" dirty="0"/>
          </a:p>
        </p:txBody>
      </p:sp>
      <p:sp>
        <p:nvSpPr>
          <p:cNvPr id="4" name="TextBox 3"/>
          <p:cNvSpPr txBox="1"/>
          <p:nvPr/>
        </p:nvSpPr>
        <p:spPr>
          <a:xfrm>
            <a:off x="2084278" y="164133"/>
            <a:ext cx="8995400" cy="1631216"/>
          </a:xfrm>
          <a:prstGeom prst="rect">
            <a:avLst/>
          </a:prstGeom>
          <a:noFill/>
        </p:spPr>
        <p:txBody>
          <a:bodyPr wrap="square" rtlCol="0">
            <a:spAutoFit/>
          </a:bodyPr>
          <a:lstStyle/>
          <a:p>
            <a:pPr algn="ctr"/>
            <a:r>
              <a:rPr lang="ru-RU" sz="2000" b="1" dirty="0">
                <a:solidFill>
                  <a:srgbClr val="FF0000"/>
                </a:solidFill>
              </a:rPr>
              <a:t>ПЕРЕЧЕНЬ </a:t>
            </a:r>
            <a:r>
              <a:rPr lang="ru-RU" sz="2000" dirty="0">
                <a:solidFill>
                  <a:srgbClr val="FF0000"/>
                </a:solidFill>
              </a:rPr>
              <a:t/>
            </a:r>
            <a:br>
              <a:rPr lang="ru-RU" sz="2000" dirty="0">
                <a:solidFill>
                  <a:srgbClr val="FF0000"/>
                </a:solidFill>
              </a:rPr>
            </a:br>
            <a:r>
              <a:rPr lang="ru-RU" sz="2000" b="1" dirty="0">
                <a:solidFill>
                  <a:srgbClr val="FF0000"/>
                </a:solidFill>
              </a:rPr>
              <a:t>основных правовых актов Российской Федерации и Санкт-Петербурга      о противодействии коррупции для доведения до работников государственных учреждений и государственных унитарных предприятий Санкт-Петербурга</a:t>
            </a:r>
            <a:br>
              <a:rPr lang="ru-RU" sz="2000" b="1" dirty="0">
                <a:solidFill>
                  <a:srgbClr val="FF0000"/>
                </a:solidFill>
              </a:rPr>
            </a:br>
            <a:endParaRPr lang="ru-RU" sz="2000" dirty="0">
              <a:solidFill>
                <a:srgbClr val="FF0000"/>
              </a:solidFill>
            </a:endParaRPr>
          </a:p>
        </p:txBody>
      </p:sp>
    </p:spTree>
    <p:extLst>
      <p:ext uri="{BB962C8B-B14F-4D97-AF65-F5344CB8AC3E}">
        <p14:creationId xmlns:p14="http://schemas.microsoft.com/office/powerpoint/2010/main" val="35092413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0629" y="44624"/>
            <a:ext cx="11958452" cy="6813376"/>
          </a:xfrm>
          <a:solidFill>
            <a:schemeClr val="accent3">
              <a:lumMod val="20000"/>
              <a:lumOff val="80000"/>
            </a:schemeClr>
          </a:solidFill>
          <a:ln w="38100">
            <a:solidFill>
              <a:srgbClr val="92D050"/>
            </a:solidFill>
          </a:ln>
        </p:spPr>
        <p:txBody>
          <a:bodyPr>
            <a:normAutofit/>
          </a:bodyPr>
          <a:lstStyle/>
          <a:p>
            <a:pPr algn="l"/>
            <a:r>
              <a:rPr lang="ru-RU" sz="2000" b="1" dirty="0"/>
              <a:t>9. Об особенностях рассмотрения исполнительными органами государственной власти Санкт-Петербурга обращений граждан о коррупции: Постановление Правительства Санкт-Петербурга от 17.02.2009 № 156 // Информационный бюллетень Администрации Санкт-Петербурга. - 09.03.2009. - № 8</a:t>
            </a:r>
            <a:r>
              <a:rPr lang="ru-RU" sz="2000" b="1" dirty="0" smtClean="0"/>
              <a:t>.</a:t>
            </a:r>
            <a:br>
              <a:rPr lang="ru-RU" sz="2000" b="1" dirty="0" smtClean="0"/>
            </a:br>
            <a:r>
              <a:rPr lang="ru-RU" sz="2000" b="1" dirty="0"/>
              <a:t/>
            </a:r>
            <a:br>
              <a:rPr lang="ru-RU" sz="2000" b="1" dirty="0"/>
            </a:br>
            <a:r>
              <a:rPr lang="ru-RU" sz="2000" b="1" dirty="0"/>
              <a:t>10. О Порядке проведения антикоррупционного мониторинга в Санкт-Петербурге:  Постановление Правительства Санкт-Петербурга от 17.12.2009  № 1448 // Информационный бюллетень Администрации Санкт-Петербурга. - 31.12.2009. - № 50/1</a:t>
            </a:r>
            <a:r>
              <a:rPr lang="ru-RU" sz="2000" b="1" dirty="0" smtClean="0"/>
              <a:t>.</a:t>
            </a:r>
            <a:br>
              <a:rPr lang="ru-RU" sz="2000" b="1" dirty="0" smtClean="0"/>
            </a:br>
            <a:r>
              <a:rPr lang="ru-RU" sz="2000" b="1" dirty="0"/>
              <a:t/>
            </a:r>
            <a:br>
              <a:rPr lang="ru-RU" sz="2000" b="1" dirty="0"/>
            </a:br>
            <a:r>
              <a:rPr lang="ru-RU" sz="2000" b="1" dirty="0"/>
              <a:t>11. О коррупционно опасных функциях, выполняемых исполнительными органами государственной власти Санкт-Петербурга: Распоряжение Правительства Санкт-Петербурга от 06.03.2013 № 15-рп // Официальный сайт Администрации Санкт-Петербурга http://www.gov.spb.ru, 07.03.2013. </a:t>
            </a:r>
            <a:r>
              <a:rPr lang="ru-RU" sz="2000" b="1" dirty="0" smtClean="0"/>
              <a:t/>
            </a:r>
            <a:br>
              <a:rPr lang="ru-RU" sz="2000" b="1" dirty="0" smtClean="0"/>
            </a:br>
            <a:r>
              <a:rPr lang="ru-RU" sz="2000" b="1" dirty="0"/>
              <a:t/>
            </a:r>
            <a:br>
              <a:rPr lang="ru-RU" sz="2000" b="1" dirty="0"/>
            </a:br>
            <a:r>
              <a:rPr lang="ru-RU" sz="2000" b="1" dirty="0"/>
              <a:t>12. Планы противодействия коррупции в Санкт-Петербурге (на соответствующие годы), утверждаемые постановлениями Правительства Санкт-Петербурга </a:t>
            </a:r>
            <a:r>
              <a:rPr lang="ru-RU" sz="2000" b="1" i="1" dirty="0"/>
              <a:t>(в настоящее время – План противодействия коррупции в Санкт-Петербурге на 2014-2015 годы, утвержденный постановлением Правительства Санкт-Петербурга от 29.10.2013 </a:t>
            </a:r>
            <a:r>
              <a:rPr lang="ru-RU" sz="2000" b="1" i="1" dirty="0" smtClean="0"/>
              <a:t> № </a:t>
            </a:r>
            <a:r>
              <a:rPr lang="ru-RU" sz="2000" b="1" i="1" dirty="0"/>
              <a:t>829</a:t>
            </a:r>
            <a:r>
              <a:rPr lang="ru-RU" sz="2000" b="1" i="1" dirty="0" smtClean="0"/>
              <a:t>)</a:t>
            </a:r>
            <a:r>
              <a:rPr lang="ru-RU" sz="2000" b="1" dirty="0" smtClean="0"/>
              <a:t>.</a:t>
            </a:r>
            <a:br>
              <a:rPr lang="ru-RU" sz="2000" b="1" dirty="0" smtClean="0"/>
            </a:br>
            <a:r>
              <a:rPr lang="ru-RU" sz="2000" b="1" dirty="0"/>
              <a:t/>
            </a:r>
            <a:br>
              <a:rPr lang="ru-RU" sz="2000" b="1" dirty="0"/>
            </a:br>
            <a:r>
              <a:rPr lang="ru-RU" sz="2000" b="1" dirty="0"/>
              <a:t>13. Об утверждении Методических рекомендаций по формированию и организации деятельности комиссии по противодействию коррупции в государственном учреждении Санкт-Петербурга (государственном унитарном предприятии Санкт-Петербурга), подведомственном исполнительному органу государственной власти Санкт-Петербурга: Распоряжение Комитета по вопросам законности, правопорядка и безопасности от 29.05.2015 № 127-р.</a:t>
            </a:r>
          </a:p>
        </p:txBody>
      </p:sp>
    </p:spTree>
    <p:extLst>
      <p:ext uri="{BB962C8B-B14F-4D97-AF65-F5344CB8AC3E}">
        <p14:creationId xmlns:p14="http://schemas.microsoft.com/office/powerpoint/2010/main" val="973669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7505" y="44624"/>
            <a:ext cx="11839699" cy="77477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sz="1600" b="1" dirty="0"/>
          </a:p>
          <a:p>
            <a:pPr algn="ctr"/>
            <a:r>
              <a:rPr lang="ru-RU" b="1" dirty="0"/>
              <a:t>ЖУРНАЛ</a:t>
            </a:r>
          </a:p>
          <a:p>
            <a:pPr algn="ctr"/>
            <a:r>
              <a:rPr lang="ru-RU" b="1" dirty="0"/>
              <a:t>доведения до работников государственного учреждения </a:t>
            </a:r>
            <a:r>
              <a:rPr lang="ru-RU" b="1" dirty="0" smtClean="0"/>
              <a:t>норм антикоррупционного </a:t>
            </a:r>
            <a:r>
              <a:rPr lang="ru-RU" b="1" dirty="0"/>
              <a:t>законодательства  </a:t>
            </a:r>
          </a:p>
          <a:p>
            <a:pPr algn="ctr"/>
            <a:endParaRPr lang="ru-RU" b="1" dirty="0"/>
          </a:p>
        </p:txBody>
      </p:sp>
      <p:graphicFrame>
        <p:nvGraphicFramePr>
          <p:cNvPr id="4" name="Таблица 3"/>
          <p:cNvGraphicFramePr>
            <a:graphicFrameLocks noGrp="1"/>
          </p:cNvGraphicFramePr>
          <p:nvPr>
            <p:extLst>
              <p:ext uri="{D42A27DB-BD31-4B8C-83A1-F6EECF244321}">
                <p14:modId xmlns:p14="http://schemas.microsoft.com/office/powerpoint/2010/main" val="2730492887"/>
              </p:ext>
            </p:extLst>
          </p:nvPr>
        </p:nvGraphicFramePr>
        <p:xfrm>
          <a:off x="237504" y="819397"/>
          <a:ext cx="11839699" cy="5990127"/>
        </p:xfrm>
        <a:graphic>
          <a:graphicData uri="http://schemas.openxmlformats.org/drawingml/2006/table">
            <a:tbl>
              <a:tblPr firstRow="1" firstCol="1" bandRow="1">
                <a:tableStyleId>{5C22544A-7EE6-4342-B048-85BDC9FD1C3A}</a:tableStyleId>
              </a:tblPr>
              <a:tblGrid>
                <a:gridCol w="734473">
                  <a:extLst>
                    <a:ext uri="{9D8B030D-6E8A-4147-A177-3AD203B41FA5}">
                      <a16:colId xmlns:a16="http://schemas.microsoft.com/office/drawing/2014/main" val="20000"/>
                    </a:ext>
                  </a:extLst>
                </a:gridCol>
                <a:gridCol w="2638122">
                  <a:extLst>
                    <a:ext uri="{9D8B030D-6E8A-4147-A177-3AD203B41FA5}">
                      <a16:colId xmlns:a16="http://schemas.microsoft.com/office/drawing/2014/main" val="20001"/>
                    </a:ext>
                  </a:extLst>
                </a:gridCol>
                <a:gridCol w="1520041">
                  <a:extLst>
                    <a:ext uri="{9D8B030D-6E8A-4147-A177-3AD203B41FA5}">
                      <a16:colId xmlns:a16="http://schemas.microsoft.com/office/drawing/2014/main" val="20002"/>
                    </a:ext>
                  </a:extLst>
                </a:gridCol>
                <a:gridCol w="2410743">
                  <a:extLst>
                    <a:ext uri="{9D8B030D-6E8A-4147-A177-3AD203B41FA5}">
                      <a16:colId xmlns:a16="http://schemas.microsoft.com/office/drawing/2014/main" val="20003"/>
                    </a:ext>
                  </a:extLst>
                </a:gridCol>
                <a:gridCol w="2223003">
                  <a:extLst>
                    <a:ext uri="{9D8B030D-6E8A-4147-A177-3AD203B41FA5}">
                      <a16:colId xmlns:a16="http://schemas.microsoft.com/office/drawing/2014/main" val="20004"/>
                    </a:ext>
                  </a:extLst>
                </a:gridCol>
                <a:gridCol w="2313317">
                  <a:extLst>
                    <a:ext uri="{9D8B030D-6E8A-4147-A177-3AD203B41FA5}">
                      <a16:colId xmlns:a16="http://schemas.microsoft.com/office/drawing/2014/main" val="20005"/>
                    </a:ext>
                  </a:extLst>
                </a:gridCol>
              </a:tblGrid>
              <a:tr h="985652">
                <a:tc>
                  <a:txBody>
                    <a:bodyPr/>
                    <a:lstStyle/>
                    <a:p>
                      <a:pPr algn="ctr">
                        <a:lnSpc>
                          <a:spcPct val="115000"/>
                        </a:lnSpc>
                        <a:spcAft>
                          <a:spcPts val="0"/>
                        </a:spcAft>
                      </a:pPr>
                      <a:r>
                        <a:rPr lang="ru-RU" sz="1800" b="1" dirty="0">
                          <a:effectLst/>
                        </a:rPr>
                        <a:t>№</a:t>
                      </a:r>
                    </a:p>
                    <a:p>
                      <a:pPr algn="ctr">
                        <a:lnSpc>
                          <a:spcPct val="115000"/>
                        </a:lnSpc>
                        <a:spcAft>
                          <a:spcPts val="0"/>
                        </a:spcAft>
                      </a:pPr>
                      <a:r>
                        <a:rPr lang="ru-RU" sz="1800" b="1" dirty="0">
                          <a:effectLst/>
                        </a:rPr>
                        <a:t>п/п</a:t>
                      </a:r>
                      <a:endParaRPr lang="ru-RU" sz="1800" b="1" dirty="0">
                        <a:effectLst/>
                        <a:latin typeface="Calibri"/>
                        <a:ea typeface="Calibri"/>
                        <a:cs typeface="Times New Roman"/>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800" b="1" dirty="0" smtClean="0">
                          <a:effectLst/>
                        </a:rPr>
                        <a:t>Ф.И.О. работника,</a:t>
                      </a:r>
                    </a:p>
                    <a:p>
                      <a:pPr marL="0" marR="0" indent="0" algn="ctr" defTabSz="914400" rtl="0" eaLnBrk="1" fontAlgn="auto" latinLnBrk="0" hangingPunct="1">
                        <a:lnSpc>
                          <a:spcPct val="115000"/>
                        </a:lnSpc>
                        <a:spcBef>
                          <a:spcPts val="0"/>
                        </a:spcBef>
                        <a:spcAft>
                          <a:spcPts val="0"/>
                        </a:spcAft>
                        <a:buClrTx/>
                        <a:buSzTx/>
                        <a:buFontTx/>
                        <a:buNone/>
                        <a:tabLst/>
                        <a:defRPr/>
                      </a:pPr>
                      <a:r>
                        <a:rPr lang="ru-RU" sz="1800" b="1" dirty="0" smtClean="0">
                          <a:effectLst/>
                        </a:rPr>
                        <a:t>должность</a:t>
                      </a:r>
                      <a:endParaRPr lang="ru-RU" sz="1800" b="1" dirty="0" smtClean="0">
                        <a:effectLst/>
                        <a:latin typeface="+mn-lt"/>
                        <a:ea typeface="Calibri"/>
                        <a:cs typeface="Times New Roman"/>
                      </a:endParaRPr>
                    </a:p>
                    <a:p>
                      <a:pPr algn="ctr">
                        <a:lnSpc>
                          <a:spcPct val="115000"/>
                        </a:lnSpc>
                        <a:spcAft>
                          <a:spcPts val="0"/>
                        </a:spcAft>
                      </a:pPr>
                      <a:endParaRPr lang="ru-RU" sz="18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800" b="1" dirty="0" smtClean="0">
                          <a:effectLst/>
                        </a:rPr>
                        <a:t>Дата </a:t>
                      </a:r>
                    </a:p>
                    <a:p>
                      <a:pPr algn="ctr">
                        <a:lnSpc>
                          <a:spcPct val="115000"/>
                        </a:lnSpc>
                        <a:spcAft>
                          <a:spcPts val="0"/>
                        </a:spcAft>
                      </a:pPr>
                      <a:r>
                        <a:rPr lang="ru-RU" sz="1800" b="1" dirty="0" smtClean="0">
                          <a:effectLst/>
                        </a:rPr>
                        <a:t>доведения</a:t>
                      </a:r>
                    </a:p>
                  </a:txBody>
                  <a:tcPr marL="68580" marR="68580" marT="0" marB="0"/>
                </a:tc>
                <a:tc>
                  <a:txBody>
                    <a:bodyPr/>
                    <a:lstStyle/>
                    <a:p>
                      <a:pPr algn="ctr">
                        <a:lnSpc>
                          <a:spcPct val="115000"/>
                        </a:lnSpc>
                        <a:spcAft>
                          <a:spcPts val="0"/>
                        </a:spcAft>
                      </a:pPr>
                      <a:r>
                        <a:rPr lang="ru-RU" sz="1800" b="1" dirty="0">
                          <a:effectLst/>
                        </a:rPr>
                        <a:t>Федеральный закон </a:t>
                      </a:r>
                    </a:p>
                    <a:p>
                      <a:pPr algn="ctr">
                        <a:lnSpc>
                          <a:spcPct val="115000"/>
                        </a:lnSpc>
                        <a:spcAft>
                          <a:spcPts val="0"/>
                        </a:spcAft>
                      </a:pPr>
                      <a:r>
                        <a:rPr lang="ru-RU" sz="1800" b="1" dirty="0">
                          <a:effectLst/>
                        </a:rPr>
                        <a:t>от 25.12.2008 </a:t>
                      </a:r>
                      <a:endParaRPr lang="ru-RU" sz="1800" b="1" dirty="0" smtClean="0">
                        <a:effectLst/>
                      </a:endParaRPr>
                    </a:p>
                    <a:p>
                      <a:pPr algn="ctr">
                        <a:lnSpc>
                          <a:spcPct val="115000"/>
                        </a:lnSpc>
                        <a:spcAft>
                          <a:spcPts val="0"/>
                        </a:spcAft>
                      </a:pPr>
                      <a:r>
                        <a:rPr lang="ru-RU" sz="1800" b="1" dirty="0" smtClean="0">
                          <a:effectLst/>
                        </a:rPr>
                        <a:t>№ 273-ФЗ</a:t>
                      </a:r>
                      <a:endParaRPr lang="ru-RU" sz="18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800" b="1" dirty="0">
                          <a:effectLst/>
                        </a:rPr>
                        <a:t>Указ Президента РФ </a:t>
                      </a:r>
                    </a:p>
                    <a:p>
                      <a:pPr algn="ctr">
                        <a:lnSpc>
                          <a:spcPct val="115000"/>
                        </a:lnSpc>
                        <a:spcAft>
                          <a:spcPts val="0"/>
                        </a:spcAft>
                      </a:pPr>
                      <a:r>
                        <a:rPr lang="ru-RU" sz="1800" b="1" dirty="0">
                          <a:effectLst/>
                        </a:rPr>
                        <a:t>от 13.04.2010 </a:t>
                      </a:r>
                    </a:p>
                    <a:p>
                      <a:pPr algn="ctr">
                        <a:lnSpc>
                          <a:spcPct val="115000"/>
                        </a:lnSpc>
                        <a:spcAft>
                          <a:spcPts val="0"/>
                        </a:spcAft>
                      </a:pPr>
                      <a:r>
                        <a:rPr lang="ru-RU" sz="1800" b="1" dirty="0">
                          <a:effectLst/>
                        </a:rPr>
                        <a:t>№ 460</a:t>
                      </a:r>
                      <a:endParaRPr lang="ru-RU" sz="18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800" b="1" dirty="0">
                          <a:effectLst/>
                        </a:rPr>
                        <a:t>Закон СПб  </a:t>
                      </a:r>
                    </a:p>
                    <a:p>
                      <a:pPr algn="ctr">
                        <a:lnSpc>
                          <a:spcPct val="115000"/>
                        </a:lnSpc>
                        <a:spcAft>
                          <a:spcPts val="0"/>
                        </a:spcAft>
                      </a:pPr>
                      <a:r>
                        <a:rPr lang="ru-RU" sz="1800" b="1" dirty="0">
                          <a:effectLst/>
                        </a:rPr>
                        <a:t>от 29.10.2008 </a:t>
                      </a:r>
                    </a:p>
                    <a:p>
                      <a:pPr algn="ctr">
                        <a:lnSpc>
                          <a:spcPct val="115000"/>
                        </a:lnSpc>
                        <a:spcAft>
                          <a:spcPts val="0"/>
                        </a:spcAft>
                      </a:pPr>
                      <a:r>
                        <a:rPr lang="ru-RU" sz="1800" b="1" dirty="0">
                          <a:effectLst/>
                        </a:rPr>
                        <a:t>№ 674-122</a:t>
                      </a:r>
                      <a:endParaRPr lang="ru-RU" sz="1800" b="1"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278369">
                <a:tc gridSpan="6">
                  <a:txBody>
                    <a:bodyPr/>
                    <a:lstStyle/>
                    <a:p>
                      <a:pPr algn="ctr">
                        <a:lnSpc>
                          <a:spcPct val="115000"/>
                        </a:lnSpc>
                        <a:spcAft>
                          <a:spcPts val="0"/>
                        </a:spcAft>
                      </a:pPr>
                      <a:r>
                        <a:rPr lang="ru-RU" sz="1800" dirty="0">
                          <a:solidFill>
                            <a:schemeClr val="tx1"/>
                          </a:solidFill>
                          <a:effectLst/>
                        </a:rPr>
                        <a:t>Руководящий состав учреждения</a:t>
                      </a:r>
                      <a:endParaRPr lang="ru-RU" sz="1800" dirty="0">
                        <a:solidFill>
                          <a:schemeClr val="tx1"/>
                        </a:solidFill>
                        <a:effectLst/>
                        <a:latin typeface="Calibri"/>
                        <a:ea typeface="Calibri"/>
                        <a:cs typeface="Times New Roman"/>
                      </a:endParaRPr>
                    </a:p>
                  </a:txBody>
                  <a:tcPr marL="68580" marR="68580" marT="0" marB="0">
                    <a:solidFill>
                      <a:srgbClr val="00B0F0"/>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1"/>
                  </a:ext>
                </a:extLst>
              </a:tr>
              <a:tr h="705344">
                <a:tc>
                  <a:txBody>
                    <a:bodyPr/>
                    <a:lstStyle/>
                    <a:p>
                      <a:pPr algn="ctr">
                        <a:lnSpc>
                          <a:spcPct val="115000"/>
                        </a:lnSpc>
                        <a:spcAft>
                          <a:spcPts val="0"/>
                        </a:spcAft>
                      </a:pPr>
                      <a:r>
                        <a:rPr lang="ru-RU" sz="1800" dirty="0">
                          <a:solidFill>
                            <a:schemeClr val="tx1"/>
                          </a:solidFill>
                          <a:effectLst/>
                        </a:rPr>
                        <a:t>1</a:t>
                      </a:r>
                      <a:endParaRPr lang="ru-RU" sz="1800" dirty="0">
                        <a:solidFill>
                          <a:schemeClr val="tx1"/>
                        </a:solidFill>
                        <a:effectLst/>
                        <a:latin typeface="Calibri"/>
                        <a:ea typeface="Calibri"/>
                        <a:cs typeface="Times New Roman"/>
                      </a:endParaRPr>
                    </a:p>
                  </a:txBody>
                  <a:tcPr marL="68580" marR="68580" marT="0" marB="0">
                    <a:solidFill>
                      <a:srgbClr val="00B0F0"/>
                    </a:solidFill>
                  </a:tcPr>
                </a:tc>
                <a:tc>
                  <a:txBody>
                    <a:bodyPr/>
                    <a:lstStyle/>
                    <a:p>
                      <a:pPr algn="ctr">
                        <a:lnSpc>
                          <a:spcPct val="100000"/>
                        </a:lnSpc>
                        <a:spcAft>
                          <a:spcPts val="0"/>
                        </a:spcAft>
                      </a:pPr>
                      <a:r>
                        <a:rPr lang="ru-RU" sz="1800" dirty="0">
                          <a:effectLst/>
                        </a:rPr>
                        <a:t> </a:t>
                      </a:r>
                      <a:r>
                        <a:rPr lang="ru-RU" sz="1800" b="1" dirty="0" smtClean="0">
                          <a:effectLst/>
                        </a:rPr>
                        <a:t>Иванов И.И., зам.</a:t>
                      </a:r>
                      <a:r>
                        <a:rPr lang="ru-RU" sz="1800" b="1" baseline="0" dirty="0" smtClean="0">
                          <a:effectLst/>
                        </a:rPr>
                        <a:t> по клинической работе</a:t>
                      </a:r>
                      <a:endParaRPr lang="ru-RU" sz="1800" b="1" dirty="0">
                        <a:effectLst/>
                        <a:latin typeface="Calibri"/>
                        <a:ea typeface="Calibri"/>
                        <a:cs typeface="Times New Roman"/>
                      </a:endParaRPr>
                    </a:p>
                  </a:txBody>
                  <a:tcPr marL="68580" marR="68580" marT="0" marB="0">
                    <a:solidFill>
                      <a:srgbClr val="00B0F0"/>
                    </a:solidFill>
                  </a:tcPr>
                </a:tc>
                <a:tc>
                  <a:txBody>
                    <a:bodyPr/>
                    <a:lstStyle/>
                    <a:p>
                      <a:pPr algn="ctr">
                        <a:lnSpc>
                          <a:spcPct val="115000"/>
                        </a:lnSpc>
                        <a:spcAft>
                          <a:spcPts val="0"/>
                        </a:spcAft>
                      </a:pPr>
                      <a:r>
                        <a:rPr lang="ru-RU" sz="1800" b="1" dirty="0" smtClean="0">
                          <a:solidFill>
                            <a:schemeClr val="tx1"/>
                          </a:solidFill>
                          <a:effectLst/>
                        </a:rPr>
                        <a:t>04.09.2017</a:t>
                      </a:r>
                      <a:r>
                        <a:rPr lang="ru-RU" sz="1800" b="1" dirty="0">
                          <a:effectLst/>
                        </a:rPr>
                        <a:t> </a:t>
                      </a:r>
                      <a:endParaRPr lang="ru-RU" sz="1800" b="1" dirty="0">
                        <a:effectLst/>
                        <a:latin typeface="Calibri"/>
                        <a:ea typeface="Calibri"/>
                        <a:cs typeface="Times New Roman"/>
                      </a:endParaRPr>
                    </a:p>
                  </a:txBody>
                  <a:tcPr marL="68580" marR="68580" marT="0" marB="0">
                    <a:solidFill>
                      <a:srgbClr val="00B0F0"/>
                    </a:solidFill>
                  </a:tcPr>
                </a:tc>
                <a:tc>
                  <a:txBody>
                    <a:bodyPr/>
                    <a:lstStyle/>
                    <a:p>
                      <a:pPr algn="ctr">
                        <a:lnSpc>
                          <a:spcPct val="115000"/>
                        </a:lnSpc>
                        <a:spcAft>
                          <a:spcPts val="0"/>
                        </a:spcAft>
                      </a:pPr>
                      <a:r>
                        <a:rPr lang="ru-RU" sz="1800" b="1" dirty="0" smtClean="0">
                          <a:solidFill>
                            <a:schemeClr val="tx1"/>
                          </a:solidFill>
                          <a:effectLst/>
                        </a:rPr>
                        <a:t>Подпись </a:t>
                      </a:r>
                    </a:p>
                    <a:p>
                      <a:pPr algn="ctr">
                        <a:lnSpc>
                          <a:spcPct val="115000"/>
                        </a:lnSpc>
                        <a:spcAft>
                          <a:spcPts val="0"/>
                        </a:spcAft>
                      </a:pPr>
                      <a:r>
                        <a:rPr lang="ru-RU" sz="1800" b="1" dirty="0" smtClean="0">
                          <a:solidFill>
                            <a:schemeClr val="tx1"/>
                          </a:solidFill>
                          <a:effectLst/>
                        </a:rPr>
                        <a:t>работника</a:t>
                      </a:r>
                      <a:r>
                        <a:rPr lang="ru-RU" sz="1800" dirty="0">
                          <a:effectLst/>
                        </a:rPr>
                        <a:t> </a:t>
                      </a:r>
                      <a:endParaRPr lang="ru-RU" sz="1800" dirty="0">
                        <a:effectLst/>
                        <a:latin typeface="Calibri"/>
                        <a:ea typeface="Calibri"/>
                        <a:cs typeface="Times New Roman"/>
                      </a:endParaRPr>
                    </a:p>
                  </a:txBody>
                  <a:tcPr marL="68580" marR="68580" marT="0" marB="0">
                    <a:solidFill>
                      <a:srgbClr val="00B0F0"/>
                    </a:solidFill>
                  </a:tcPr>
                </a:tc>
                <a:tc>
                  <a:txBody>
                    <a:bodyPr/>
                    <a:lstStyle/>
                    <a:p>
                      <a:pPr algn="ctr">
                        <a:lnSpc>
                          <a:spcPct val="115000"/>
                        </a:lnSpc>
                        <a:spcAft>
                          <a:spcPts val="0"/>
                        </a:spcAft>
                      </a:pPr>
                      <a:r>
                        <a:rPr lang="ru-RU" sz="1800" b="1" dirty="0" smtClean="0">
                          <a:solidFill>
                            <a:schemeClr val="tx1"/>
                          </a:solidFill>
                          <a:effectLst/>
                        </a:rPr>
                        <a:t>Подпись </a:t>
                      </a:r>
                    </a:p>
                    <a:p>
                      <a:pPr algn="ctr">
                        <a:lnSpc>
                          <a:spcPct val="115000"/>
                        </a:lnSpc>
                        <a:spcAft>
                          <a:spcPts val="0"/>
                        </a:spcAft>
                      </a:pPr>
                      <a:r>
                        <a:rPr lang="ru-RU" sz="1800" b="1" dirty="0" smtClean="0">
                          <a:solidFill>
                            <a:schemeClr val="tx1"/>
                          </a:solidFill>
                          <a:effectLst/>
                        </a:rPr>
                        <a:t>работника</a:t>
                      </a:r>
                      <a:r>
                        <a:rPr lang="ru-RU" sz="1800" dirty="0">
                          <a:effectLst/>
                        </a:rPr>
                        <a:t> </a:t>
                      </a:r>
                      <a:endParaRPr lang="ru-RU" sz="1800" dirty="0">
                        <a:effectLst/>
                        <a:latin typeface="Calibri"/>
                        <a:ea typeface="Calibri"/>
                        <a:cs typeface="Times New Roman"/>
                      </a:endParaRPr>
                    </a:p>
                  </a:txBody>
                  <a:tcPr marL="68580" marR="68580" marT="0" marB="0">
                    <a:solidFill>
                      <a:srgbClr val="00B0F0"/>
                    </a:solidFill>
                  </a:tcPr>
                </a:tc>
                <a:tc>
                  <a:txBody>
                    <a:bodyPr/>
                    <a:lstStyle/>
                    <a:p>
                      <a:pPr algn="ctr">
                        <a:lnSpc>
                          <a:spcPct val="115000"/>
                        </a:lnSpc>
                        <a:spcAft>
                          <a:spcPts val="0"/>
                        </a:spcAft>
                      </a:pPr>
                      <a:r>
                        <a:rPr lang="ru-RU" sz="1800" b="1" dirty="0" smtClean="0">
                          <a:solidFill>
                            <a:schemeClr val="tx1"/>
                          </a:solidFill>
                          <a:effectLst/>
                        </a:rPr>
                        <a:t>Подпись </a:t>
                      </a:r>
                    </a:p>
                    <a:p>
                      <a:pPr algn="ctr">
                        <a:lnSpc>
                          <a:spcPct val="115000"/>
                        </a:lnSpc>
                        <a:spcAft>
                          <a:spcPts val="0"/>
                        </a:spcAft>
                      </a:pPr>
                      <a:r>
                        <a:rPr lang="ru-RU" sz="1800" b="1" dirty="0" smtClean="0">
                          <a:solidFill>
                            <a:schemeClr val="tx1"/>
                          </a:solidFill>
                          <a:effectLst/>
                        </a:rPr>
                        <a:t>работника</a:t>
                      </a:r>
                      <a:r>
                        <a:rPr lang="ru-RU" sz="1800" dirty="0">
                          <a:effectLst/>
                        </a:rPr>
                        <a:t> </a:t>
                      </a:r>
                      <a:endParaRPr lang="ru-RU" sz="1800" dirty="0">
                        <a:effectLst/>
                        <a:latin typeface="Calibri"/>
                        <a:ea typeface="Calibri"/>
                        <a:cs typeface="Times New Roman"/>
                      </a:endParaRPr>
                    </a:p>
                  </a:txBody>
                  <a:tcPr marL="68580" marR="68580" marT="0" marB="0">
                    <a:solidFill>
                      <a:srgbClr val="00B0F0"/>
                    </a:solidFill>
                  </a:tcPr>
                </a:tc>
                <a:extLst>
                  <a:ext uri="{0D108BD9-81ED-4DB2-BD59-A6C34878D82A}">
                    <a16:rowId xmlns:a16="http://schemas.microsoft.com/office/drawing/2014/main" val="10002"/>
                  </a:ext>
                </a:extLst>
              </a:tr>
              <a:tr h="755183">
                <a:tc>
                  <a:txBody>
                    <a:bodyPr/>
                    <a:lstStyle/>
                    <a:p>
                      <a:pPr algn="ctr">
                        <a:lnSpc>
                          <a:spcPct val="115000"/>
                        </a:lnSpc>
                        <a:spcAft>
                          <a:spcPts val="0"/>
                        </a:spcAft>
                      </a:pPr>
                      <a:r>
                        <a:rPr lang="ru-RU" sz="1800" dirty="0">
                          <a:solidFill>
                            <a:schemeClr val="tx1"/>
                          </a:solidFill>
                          <a:effectLst/>
                        </a:rPr>
                        <a:t>2</a:t>
                      </a:r>
                      <a:endParaRPr lang="ru-RU" sz="1800" dirty="0">
                        <a:solidFill>
                          <a:schemeClr val="tx1"/>
                        </a:solidFill>
                        <a:effectLst/>
                        <a:latin typeface="Calibri"/>
                        <a:ea typeface="Calibri"/>
                        <a:cs typeface="Times New Roman"/>
                      </a:endParaRPr>
                    </a:p>
                  </a:txBody>
                  <a:tcPr marL="68580" marR="68580" marT="0" marB="0">
                    <a:solidFill>
                      <a:srgbClr val="00B0F0"/>
                    </a:solidFill>
                  </a:tcPr>
                </a:tc>
                <a:tc>
                  <a:txBody>
                    <a:bodyPr/>
                    <a:lstStyle/>
                    <a:p>
                      <a:pPr algn="ctr">
                        <a:lnSpc>
                          <a:spcPct val="115000"/>
                        </a:lnSpc>
                        <a:spcAft>
                          <a:spcPts val="0"/>
                        </a:spcAft>
                      </a:pPr>
                      <a:r>
                        <a:rPr lang="ru-RU" sz="1800" b="1" dirty="0" smtClean="0">
                          <a:effectLst/>
                        </a:rPr>
                        <a:t>Петрова П.П., зам. дир. по воспит. работе</a:t>
                      </a:r>
                      <a:r>
                        <a:rPr lang="ru-RU" sz="1800" b="1" dirty="0">
                          <a:effectLst/>
                        </a:rPr>
                        <a:t> </a:t>
                      </a:r>
                      <a:endParaRPr lang="ru-RU" sz="1800" b="1" dirty="0">
                        <a:effectLst/>
                        <a:latin typeface="Calibri"/>
                        <a:ea typeface="Calibri"/>
                        <a:cs typeface="Times New Roman"/>
                      </a:endParaRPr>
                    </a:p>
                  </a:txBody>
                  <a:tcPr marL="68580" marR="68580" marT="0" marB="0">
                    <a:solidFill>
                      <a:srgbClr val="00B0F0"/>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800" b="1" dirty="0" smtClean="0">
                          <a:solidFill>
                            <a:schemeClr val="tx1"/>
                          </a:solidFill>
                          <a:effectLst/>
                        </a:rPr>
                        <a:t>04.09.2017</a:t>
                      </a:r>
                      <a:r>
                        <a:rPr lang="ru-RU" sz="1800" b="1" dirty="0" smtClean="0">
                          <a:effectLst/>
                        </a:rPr>
                        <a:t> </a:t>
                      </a:r>
                      <a:endParaRPr lang="ru-RU" sz="1800" b="1" dirty="0" smtClean="0">
                        <a:effectLst/>
                        <a:latin typeface="+mn-lt"/>
                        <a:ea typeface="Calibri"/>
                        <a:cs typeface="Times New Roman"/>
                      </a:endParaRPr>
                    </a:p>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rgbClr val="00B0F0"/>
                    </a:solidFill>
                  </a:tcPr>
                </a:tc>
                <a:tc>
                  <a:txBody>
                    <a:bodyPr/>
                    <a:lstStyle/>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rgbClr val="00B0F0"/>
                    </a:solidFill>
                  </a:tcPr>
                </a:tc>
                <a:tc>
                  <a:txBody>
                    <a:bodyPr/>
                    <a:lstStyle/>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rgbClr val="00B0F0"/>
                    </a:solidFill>
                  </a:tcPr>
                </a:tc>
                <a:tc>
                  <a:txBody>
                    <a:bodyPr/>
                    <a:lstStyle/>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rgbClr val="00B0F0"/>
                    </a:solidFill>
                  </a:tcPr>
                </a:tc>
                <a:extLst>
                  <a:ext uri="{0D108BD9-81ED-4DB2-BD59-A6C34878D82A}">
                    <a16:rowId xmlns:a16="http://schemas.microsoft.com/office/drawing/2014/main" val="10003"/>
                  </a:ext>
                </a:extLst>
              </a:tr>
              <a:tr h="272549">
                <a:tc gridSpan="6">
                  <a:txBody>
                    <a:bodyPr/>
                    <a:lstStyle/>
                    <a:p>
                      <a:pPr algn="ctr">
                        <a:lnSpc>
                          <a:spcPct val="115000"/>
                        </a:lnSpc>
                        <a:spcAft>
                          <a:spcPts val="0"/>
                        </a:spcAft>
                      </a:pPr>
                      <a:r>
                        <a:rPr lang="ru-RU" sz="1800" dirty="0">
                          <a:solidFill>
                            <a:srgbClr val="FFFF00"/>
                          </a:solidFill>
                          <a:effectLst/>
                        </a:rPr>
                        <a:t>Административный аппарат учреждения</a:t>
                      </a:r>
                      <a:endParaRPr lang="ru-RU" sz="1800" dirty="0">
                        <a:solidFill>
                          <a:srgbClr val="FFFF00"/>
                        </a:solidFill>
                        <a:effectLst/>
                        <a:latin typeface="Calibri"/>
                        <a:ea typeface="Calibri"/>
                        <a:cs typeface="Times New Roman"/>
                      </a:endParaRPr>
                    </a:p>
                  </a:txBody>
                  <a:tcPr marL="68580" marR="68580" marT="0" marB="0">
                    <a:solidFill>
                      <a:schemeClr val="accent6">
                        <a:lumMod val="75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4"/>
                  </a:ext>
                </a:extLst>
              </a:tr>
              <a:tr h="562017">
                <a:tc>
                  <a:txBody>
                    <a:bodyPr/>
                    <a:lstStyle/>
                    <a:p>
                      <a:pPr algn="ctr">
                        <a:lnSpc>
                          <a:spcPct val="115000"/>
                        </a:lnSpc>
                        <a:spcAft>
                          <a:spcPts val="0"/>
                        </a:spcAft>
                      </a:pPr>
                      <a:r>
                        <a:rPr lang="ru-RU" sz="1800" dirty="0">
                          <a:solidFill>
                            <a:srgbClr val="FFC000"/>
                          </a:solidFill>
                          <a:effectLst/>
                        </a:rPr>
                        <a:t>1</a:t>
                      </a:r>
                      <a:endParaRPr lang="ru-RU" sz="1800" dirty="0">
                        <a:solidFill>
                          <a:srgbClr val="FFC000"/>
                        </a:solidFill>
                        <a:effectLst/>
                        <a:latin typeface="Calibri"/>
                        <a:ea typeface="Calibri"/>
                        <a:cs typeface="Times New Roman"/>
                      </a:endParaRPr>
                    </a:p>
                  </a:txBody>
                  <a:tcPr marL="68580" marR="68580" marT="0" marB="0">
                    <a:solidFill>
                      <a:schemeClr val="accent6">
                        <a:lumMod val="75000"/>
                      </a:schemeClr>
                    </a:solidFill>
                  </a:tcPr>
                </a:tc>
                <a:tc>
                  <a:txBody>
                    <a:bodyPr/>
                    <a:lstStyle/>
                    <a:p>
                      <a:pPr algn="ctr">
                        <a:lnSpc>
                          <a:spcPct val="115000"/>
                        </a:lnSpc>
                        <a:spcAft>
                          <a:spcPts val="0"/>
                        </a:spcAft>
                      </a:pPr>
                      <a:r>
                        <a:rPr lang="ru-RU" sz="1800" b="1" dirty="0" smtClean="0">
                          <a:solidFill>
                            <a:srgbClr val="FFC000"/>
                          </a:solidFill>
                          <a:effectLst/>
                        </a:rPr>
                        <a:t>Сидоров  С.С. , спец. отд. кадров </a:t>
                      </a:r>
                      <a:r>
                        <a:rPr lang="ru-RU" sz="1800" b="1" dirty="0">
                          <a:solidFill>
                            <a:srgbClr val="FFC000"/>
                          </a:solidFill>
                          <a:effectLst/>
                        </a:rPr>
                        <a:t> </a:t>
                      </a:r>
                      <a:endParaRPr lang="ru-RU" sz="1800" b="1" dirty="0">
                        <a:solidFill>
                          <a:srgbClr val="FFC000"/>
                        </a:solidFill>
                        <a:effectLst/>
                        <a:latin typeface="Calibri"/>
                        <a:ea typeface="Calibri"/>
                        <a:cs typeface="Times New Roman"/>
                      </a:endParaRPr>
                    </a:p>
                  </a:txBody>
                  <a:tcPr marL="68580" marR="68580" marT="0" marB="0">
                    <a:solidFill>
                      <a:schemeClr val="accent6">
                        <a:lumMod val="75000"/>
                      </a:schemeClr>
                    </a:solidFill>
                  </a:tcPr>
                </a:tc>
                <a:tc>
                  <a:txBody>
                    <a:bodyPr/>
                    <a:lstStyle/>
                    <a:p>
                      <a:pPr algn="ctr">
                        <a:lnSpc>
                          <a:spcPct val="115000"/>
                        </a:lnSpc>
                        <a:spcAft>
                          <a:spcPts val="0"/>
                        </a:spcAft>
                      </a:pPr>
                      <a:r>
                        <a:rPr lang="ru-RU" sz="1800" b="1" dirty="0" smtClean="0">
                          <a:solidFill>
                            <a:srgbClr val="FFC000"/>
                          </a:solidFill>
                          <a:effectLst/>
                          <a:latin typeface="Calibri"/>
                          <a:ea typeface="Calibri"/>
                          <a:cs typeface="Times New Roman"/>
                        </a:rPr>
                        <a:t>04.09.2017</a:t>
                      </a:r>
                      <a:endParaRPr lang="ru-RU" sz="1800" b="1" dirty="0">
                        <a:solidFill>
                          <a:srgbClr val="FFC000"/>
                        </a:solidFill>
                        <a:effectLst/>
                        <a:latin typeface="Calibri"/>
                        <a:ea typeface="Calibri"/>
                        <a:cs typeface="Times New Roman"/>
                      </a:endParaRPr>
                    </a:p>
                  </a:txBody>
                  <a:tcPr marL="68580" marR="68580" marT="0" marB="0">
                    <a:solidFill>
                      <a:schemeClr val="accent6">
                        <a:lumMod val="75000"/>
                      </a:schemeClr>
                    </a:solidFill>
                  </a:tcPr>
                </a:tc>
                <a:tc>
                  <a:txBody>
                    <a:bodyPr/>
                    <a:lstStyle/>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chemeClr val="accent6">
                        <a:lumMod val="75000"/>
                      </a:schemeClr>
                    </a:solidFill>
                  </a:tcPr>
                </a:tc>
                <a:tc>
                  <a:txBody>
                    <a:bodyPr/>
                    <a:lstStyle/>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chemeClr val="accent6">
                        <a:lumMod val="75000"/>
                      </a:schemeClr>
                    </a:solidFill>
                  </a:tcPr>
                </a:tc>
                <a:tc>
                  <a:txBody>
                    <a:bodyPr/>
                    <a:lstStyle/>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chemeClr val="accent6">
                        <a:lumMod val="75000"/>
                      </a:schemeClr>
                    </a:solidFill>
                  </a:tcPr>
                </a:tc>
                <a:extLst>
                  <a:ext uri="{0D108BD9-81ED-4DB2-BD59-A6C34878D82A}">
                    <a16:rowId xmlns:a16="http://schemas.microsoft.com/office/drawing/2014/main" val="10005"/>
                  </a:ext>
                </a:extLst>
              </a:tr>
              <a:tr h="562017">
                <a:tc>
                  <a:txBody>
                    <a:bodyPr/>
                    <a:lstStyle/>
                    <a:p>
                      <a:pPr algn="ctr">
                        <a:lnSpc>
                          <a:spcPct val="115000"/>
                        </a:lnSpc>
                        <a:spcAft>
                          <a:spcPts val="0"/>
                        </a:spcAft>
                      </a:pPr>
                      <a:r>
                        <a:rPr lang="ru-RU" sz="1800" dirty="0">
                          <a:solidFill>
                            <a:srgbClr val="FFC000"/>
                          </a:solidFill>
                          <a:effectLst/>
                        </a:rPr>
                        <a:t>2</a:t>
                      </a:r>
                      <a:endParaRPr lang="ru-RU" sz="1800" dirty="0">
                        <a:solidFill>
                          <a:srgbClr val="FFC000"/>
                        </a:solidFill>
                        <a:effectLst/>
                        <a:latin typeface="Calibri"/>
                        <a:ea typeface="Calibri"/>
                        <a:cs typeface="Times New Roman"/>
                      </a:endParaRPr>
                    </a:p>
                  </a:txBody>
                  <a:tcPr marL="68580" marR="68580" marT="0" marB="0">
                    <a:solidFill>
                      <a:schemeClr val="accent6">
                        <a:lumMod val="75000"/>
                      </a:schemeClr>
                    </a:solidFill>
                  </a:tcPr>
                </a:tc>
                <a:tc>
                  <a:txBody>
                    <a:bodyPr/>
                    <a:lstStyle/>
                    <a:p>
                      <a:pPr algn="ctr">
                        <a:lnSpc>
                          <a:spcPct val="115000"/>
                        </a:lnSpc>
                        <a:spcAft>
                          <a:spcPts val="0"/>
                        </a:spcAft>
                      </a:pPr>
                      <a:r>
                        <a:rPr lang="ru-RU" sz="1800" b="1" baseline="0" dirty="0" smtClean="0">
                          <a:solidFill>
                            <a:srgbClr val="FFC000"/>
                          </a:solidFill>
                          <a:effectLst/>
                        </a:rPr>
                        <a:t>Самойлова С.С., бух.</a:t>
                      </a:r>
                      <a:r>
                        <a:rPr lang="ru-RU" sz="1800" b="1" dirty="0">
                          <a:solidFill>
                            <a:srgbClr val="FFC000"/>
                          </a:solidFill>
                          <a:effectLst/>
                        </a:rPr>
                        <a:t> </a:t>
                      </a:r>
                      <a:endParaRPr lang="ru-RU" sz="1800" b="1" dirty="0">
                        <a:solidFill>
                          <a:srgbClr val="FFC000"/>
                        </a:solidFill>
                        <a:effectLst/>
                        <a:latin typeface="Calibri"/>
                        <a:ea typeface="Calibri"/>
                        <a:cs typeface="Times New Roman"/>
                      </a:endParaRPr>
                    </a:p>
                  </a:txBody>
                  <a:tcPr marL="68580" marR="68580" marT="0" marB="0">
                    <a:solidFill>
                      <a:schemeClr val="accent6">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800" b="1" dirty="0" smtClean="0">
                          <a:solidFill>
                            <a:srgbClr val="FFC000"/>
                          </a:solidFill>
                          <a:effectLst/>
                          <a:latin typeface="+mn-lt"/>
                          <a:ea typeface="Calibri"/>
                          <a:cs typeface="Times New Roman"/>
                        </a:rPr>
                        <a:t>04.09.2017</a:t>
                      </a:r>
                    </a:p>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chemeClr val="accent6">
                        <a:lumMod val="75000"/>
                      </a:schemeClr>
                    </a:solidFill>
                  </a:tcPr>
                </a:tc>
                <a:tc>
                  <a:txBody>
                    <a:bodyPr/>
                    <a:lstStyle/>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chemeClr val="accent6">
                        <a:lumMod val="75000"/>
                      </a:schemeClr>
                    </a:solidFill>
                  </a:tcPr>
                </a:tc>
                <a:tc>
                  <a:txBody>
                    <a:bodyPr/>
                    <a:lstStyle/>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chemeClr val="accent6">
                        <a:lumMod val="75000"/>
                      </a:schemeClr>
                    </a:solidFill>
                  </a:tcPr>
                </a:tc>
                <a:tc>
                  <a:txBody>
                    <a:bodyPr/>
                    <a:lstStyle/>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chemeClr val="accent6">
                        <a:lumMod val="75000"/>
                      </a:schemeClr>
                    </a:solidFill>
                  </a:tcPr>
                </a:tc>
                <a:extLst>
                  <a:ext uri="{0D108BD9-81ED-4DB2-BD59-A6C34878D82A}">
                    <a16:rowId xmlns:a16="http://schemas.microsoft.com/office/drawing/2014/main" val="10006"/>
                  </a:ext>
                </a:extLst>
              </a:tr>
              <a:tr h="307637">
                <a:tc gridSpan="6">
                  <a:txBody>
                    <a:bodyPr/>
                    <a:lstStyle/>
                    <a:p>
                      <a:pPr algn="ctr">
                        <a:lnSpc>
                          <a:spcPct val="115000"/>
                        </a:lnSpc>
                        <a:spcAft>
                          <a:spcPts val="0"/>
                        </a:spcAft>
                      </a:pPr>
                      <a:r>
                        <a:rPr lang="ru-RU" sz="1800" dirty="0">
                          <a:solidFill>
                            <a:srgbClr val="C00000"/>
                          </a:solidFill>
                          <a:effectLst/>
                        </a:rPr>
                        <a:t>Педагогический </a:t>
                      </a:r>
                      <a:r>
                        <a:rPr lang="ru-RU" sz="1800" dirty="0" smtClean="0">
                          <a:solidFill>
                            <a:srgbClr val="C00000"/>
                          </a:solidFill>
                          <a:effectLst/>
                        </a:rPr>
                        <a:t>(врачебный) состав </a:t>
                      </a:r>
                      <a:r>
                        <a:rPr lang="ru-RU" sz="1800" dirty="0">
                          <a:solidFill>
                            <a:srgbClr val="C00000"/>
                          </a:solidFill>
                          <a:effectLst/>
                        </a:rPr>
                        <a:t>учреждения</a:t>
                      </a:r>
                      <a:endParaRPr lang="ru-RU" sz="1800" dirty="0">
                        <a:solidFill>
                          <a:srgbClr val="C00000"/>
                        </a:solidFill>
                        <a:effectLst/>
                        <a:latin typeface="Calibri"/>
                        <a:ea typeface="Calibri"/>
                        <a:cs typeface="Times New Roman"/>
                      </a:endParaRPr>
                    </a:p>
                  </a:txBody>
                  <a:tcPr marL="68580" marR="68580" marT="0" marB="0">
                    <a:solidFill>
                      <a:schemeClr val="accent4">
                        <a:lumMod val="60000"/>
                        <a:lumOff val="4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7"/>
                  </a:ext>
                </a:extLst>
              </a:tr>
              <a:tr h="704736">
                <a:tc>
                  <a:txBody>
                    <a:bodyPr/>
                    <a:lstStyle/>
                    <a:p>
                      <a:pPr algn="ctr">
                        <a:lnSpc>
                          <a:spcPct val="115000"/>
                        </a:lnSpc>
                        <a:spcAft>
                          <a:spcPts val="0"/>
                        </a:spcAft>
                      </a:pPr>
                      <a:r>
                        <a:rPr lang="ru-RU" sz="1800" dirty="0">
                          <a:solidFill>
                            <a:srgbClr val="C00000"/>
                          </a:solidFill>
                          <a:effectLst/>
                        </a:rPr>
                        <a:t>1</a:t>
                      </a:r>
                      <a:endParaRPr lang="ru-RU" sz="1800" dirty="0">
                        <a:solidFill>
                          <a:srgbClr val="C00000"/>
                        </a:solidFill>
                        <a:effectLst/>
                        <a:latin typeface="Calibri"/>
                        <a:ea typeface="Calibri"/>
                        <a:cs typeface="Times New Roman"/>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ru-RU" sz="1800" b="1" dirty="0" smtClean="0">
                          <a:solidFill>
                            <a:srgbClr val="C00000"/>
                          </a:solidFill>
                          <a:effectLst/>
                        </a:rPr>
                        <a:t>Кузнецова</a:t>
                      </a:r>
                      <a:r>
                        <a:rPr lang="ru-RU" sz="1800" b="1" baseline="0" dirty="0" smtClean="0">
                          <a:solidFill>
                            <a:srgbClr val="C00000"/>
                          </a:solidFill>
                          <a:effectLst/>
                        </a:rPr>
                        <a:t> К.К., педагог-организатор </a:t>
                      </a:r>
                      <a:r>
                        <a:rPr lang="ru-RU" sz="1800" dirty="0">
                          <a:solidFill>
                            <a:srgbClr val="C00000"/>
                          </a:solidFill>
                          <a:effectLst/>
                        </a:rPr>
                        <a:t> </a:t>
                      </a:r>
                      <a:endParaRPr lang="ru-RU" sz="1800" dirty="0">
                        <a:solidFill>
                          <a:srgbClr val="C00000"/>
                        </a:solidFill>
                        <a:effectLst/>
                        <a:latin typeface="Calibri"/>
                        <a:ea typeface="Calibri"/>
                        <a:cs typeface="Times New Roman"/>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ru-RU" sz="1800" b="1" dirty="0" smtClean="0">
                          <a:solidFill>
                            <a:srgbClr val="C00000"/>
                          </a:solidFill>
                          <a:effectLst/>
                        </a:rPr>
                        <a:t>11.09.2017</a:t>
                      </a:r>
                      <a:endParaRPr lang="ru-RU" sz="1800" b="1" dirty="0">
                        <a:solidFill>
                          <a:srgbClr val="C00000"/>
                        </a:solidFill>
                        <a:effectLst/>
                        <a:latin typeface="Calibri"/>
                        <a:ea typeface="Calibri"/>
                        <a:cs typeface="Times New Roman"/>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chemeClr val="accent4">
                        <a:lumMod val="60000"/>
                        <a:lumOff val="40000"/>
                      </a:schemeClr>
                    </a:solidFill>
                  </a:tcPr>
                </a:tc>
                <a:extLst>
                  <a:ext uri="{0D108BD9-81ED-4DB2-BD59-A6C34878D82A}">
                    <a16:rowId xmlns:a16="http://schemas.microsoft.com/office/drawing/2014/main" val="10008"/>
                  </a:ext>
                </a:extLst>
              </a:tr>
              <a:tr h="401887">
                <a:tc>
                  <a:txBody>
                    <a:bodyPr/>
                    <a:lstStyle/>
                    <a:p>
                      <a:pPr algn="ctr">
                        <a:lnSpc>
                          <a:spcPct val="115000"/>
                        </a:lnSpc>
                        <a:spcAft>
                          <a:spcPts val="0"/>
                        </a:spcAft>
                      </a:pPr>
                      <a:r>
                        <a:rPr lang="ru-RU" sz="1800" dirty="0">
                          <a:solidFill>
                            <a:srgbClr val="C00000"/>
                          </a:solidFill>
                          <a:effectLst/>
                        </a:rPr>
                        <a:t>2</a:t>
                      </a:r>
                      <a:endParaRPr lang="ru-RU" sz="1800" dirty="0">
                        <a:solidFill>
                          <a:srgbClr val="C00000"/>
                        </a:solidFill>
                        <a:effectLst/>
                        <a:latin typeface="Calibri"/>
                        <a:ea typeface="Calibri"/>
                        <a:cs typeface="Times New Roman"/>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ru-RU" sz="1800" dirty="0">
                          <a:solidFill>
                            <a:srgbClr val="C00000"/>
                          </a:solidFill>
                          <a:effectLst/>
                        </a:rPr>
                        <a:t> </a:t>
                      </a:r>
                      <a:r>
                        <a:rPr lang="ru-RU" sz="1800" b="1" dirty="0" smtClean="0">
                          <a:solidFill>
                            <a:srgbClr val="C00000"/>
                          </a:solidFill>
                          <a:effectLst/>
                        </a:rPr>
                        <a:t>Сурахадзе</a:t>
                      </a:r>
                      <a:r>
                        <a:rPr lang="ru-RU" sz="1800" b="1" baseline="0" dirty="0" smtClean="0">
                          <a:solidFill>
                            <a:srgbClr val="C00000"/>
                          </a:solidFill>
                          <a:effectLst/>
                        </a:rPr>
                        <a:t> А.А., </a:t>
                      </a:r>
                    </a:p>
                    <a:p>
                      <a:pPr algn="ctr">
                        <a:lnSpc>
                          <a:spcPct val="115000"/>
                        </a:lnSpc>
                        <a:spcAft>
                          <a:spcPts val="0"/>
                        </a:spcAft>
                      </a:pPr>
                      <a:r>
                        <a:rPr lang="ru-RU" sz="1800" b="1" baseline="0" dirty="0" smtClean="0">
                          <a:solidFill>
                            <a:srgbClr val="C00000"/>
                          </a:solidFill>
                          <a:effectLst/>
                          <a:latin typeface="Calibri"/>
                          <a:ea typeface="Calibri"/>
                          <a:cs typeface="Times New Roman"/>
                        </a:rPr>
                        <a:t>врач-кардиолог</a:t>
                      </a:r>
                      <a:endParaRPr lang="ru-RU" sz="1800" b="1" dirty="0">
                        <a:solidFill>
                          <a:srgbClr val="C00000"/>
                        </a:solidFill>
                        <a:effectLst/>
                        <a:latin typeface="Calibri"/>
                        <a:ea typeface="Calibri"/>
                        <a:cs typeface="Times New Roman"/>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ru-RU" sz="1800" b="1" dirty="0">
                          <a:solidFill>
                            <a:srgbClr val="C00000"/>
                          </a:solidFill>
                          <a:effectLst/>
                        </a:rPr>
                        <a:t> </a:t>
                      </a:r>
                      <a:r>
                        <a:rPr lang="ru-RU" sz="1800" b="1" dirty="0" smtClean="0">
                          <a:solidFill>
                            <a:srgbClr val="C00000"/>
                          </a:solidFill>
                          <a:effectLst/>
                        </a:rPr>
                        <a:t>11.09.2017</a:t>
                      </a:r>
                      <a:endParaRPr lang="ru-RU" sz="1800" b="1" dirty="0">
                        <a:solidFill>
                          <a:srgbClr val="C00000"/>
                        </a:solidFill>
                        <a:effectLst/>
                        <a:latin typeface="Calibri"/>
                        <a:ea typeface="Calibri"/>
                        <a:cs typeface="Times New Roman"/>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chemeClr val="accent4">
                        <a:lumMod val="60000"/>
                        <a:lumOff val="40000"/>
                      </a:schemeClr>
                    </a:solidFill>
                  </a:tcPr>
                </a:tc>
                <a:tc>
                  <a:txBody>
                    <a:bodyPr/>
                    <a:lstStyle/>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chemeClr val="accent4">
                        <a:lumMod val="60000"/>
                        <a:lumOff val="40000"/>
                      </a:schemeClr>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91419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b="1" u="sng" dirty="0">
                <a:solidFill>
                  <a:srgbClr val="C00000"/>
                </a:solidFill>
                <a:latin typeface="+mn-lt"/>
              </a:rPr>
              <a:t>Основные принципы противодействия коррупции в организации </a:t>
            </a:r>
          </a:p>
        </p:txBody>
      </p:sp>
      <p:sp>
        <p:nvSpPr>
          <p:cNvPr id="3" name="Объект 2"/>
          <p:cNvSpPr>
            <a:spLocks noGrp="1"/>
          </p:cNvSpPr>
          <p:nvPr>
            <p:ph idx="1"/>
          </p:nvPr>
        </p:nvSpPr>
        <p:spPr/>
        <p:txBody>
          <a:bodyPr>
            <a:normAutofit/>
          </a:bodyPr>
          <a:lstStyle/>
          <a:p>
            <a:pPr marL="0" indent="0" algn="just">
              <a:lnSpc>
                <a:spcPct val="100000"/>
              </a:lnSpc>
              <a:spcBef>
                <a:spcPts val="0"/>
              </a:spcBef>
              <a:buNone/>
            </a:pPr>
            <a:r>
              <a:rPr lang="ru-RU" b="1" dirty="0" smtClean="0">
                <a:solidFill>
                  <a:srgbClr val="0070C0"/>
                </a:solidFill>
              </a:rPr>
              <a:t>- соответствие </a:t>
            </a:r>
            <a:r>
              <a:rPr lang="ru-RU" b="1" dirty="0">
                <a:solidFill>
                  <a:srgbClr val="0070C0"/>
                </a:solidFill>
              </a:rPr>
              <a:t>политики организации действующему законодательству и общепринятым </a:t>
            </a:r>
            <a:r>
              <a:rPr lang="ru-RU" b="1" dirty="0" smtClean="0">
                <a:solidFill>
                  <a:srgbClr val="0070C0"/>
                </a:solidFill>
              </a:rPr>
              <a:t>нормам;</a:t>
            </a:r>
          </a:p>
          <a:p>
            <a:pPr algn="just">
              <a:lnSpc>
                <a:spcPct val="100000"/>
              </a:lnSpc>
              <a:spcBef>
                <a:spcPts val="0"/>
              </a:spcBef>
              <a:buFontTx/>
              <a:buChar char="-"/>
            </a:pPr>
            <a:r>
              <a:rPr lang="ru-RU" b="1" dirty="0" smtClean="0">
                <a:solidFill>
                  <a:srgbClr val="0070C0"/>
                </a:solidFill>
              </a:rPr>
              <a:t>личный пример руководства;</a:t>
            </a:r>
          </a:p>
          <a:p>
            <a:pPr algn="just">
              <a:lnSpc>
                <a:spcPct val="100000"/>
              </a:lnSpc>
              <a:spcBef>
                <a:spcPts val="0"/>
              </a:spcBef>
              <a:buFontTx/>
              <a:buChar char="-"/>
            </a:pPr>
            <a:r>
              <a:rPr lang="ru-RU" b="1" dirty="0" smtClean="0">
                <a:solidFill>
                  <a:srgbClr val="0070C0"/>
                </a:solidFill>
              </a:rPr>
              <a:t>вовлеченность работников;</a:t>
            </a:r>
          </a:p>
          <a:p>
            <a:pPr algn="just">
              <a:lnSpc>
                <a:spcPct val="100000"/>
              </a:lnSpc>
              <a:spcBef>
                <a:spcPts val="0"/>
              </a:spcBef>
              <a:buFontTx/>
              <a:buChar char="-"/>
            </a:pPr>
            <a:r>
              <a:rPr lang="ru-RU" b="1" dirty="0" smtClean="0">
                <a:solidFill>
                  <a:srgbClr val="0070C0"/>
                </a:solidFill>
              </a:rPr>
              <a:t>соразмерность </a:t>
            </a:r>
            <a:r>
              <a:rPr lang="ru-RU" b="1" dirty="0">
                <a:solidFill>
                  <a:srgbClr val="0070C0"/>
                </a:solidFill>
              </a:rPr>
              <a:t>антикоррупционных процедур риску </a:t>
            </a:r>
            <a:r>
              <a:rPr lang="ru-RU" b="1" dirty="0" smtClean="0">
                <a:solidFill>
                  <a:srgbClr val="0070C0"/>
                </a:solidFill>
              </a:rPr>
              <a:t>коррупции;</a:t>
            </a:r>
          </a:p>
          <a:p>
            <a:pPr algn="just">
              <a:lnSpc>
                <a:spcPct val="100000"/>
              </a:lnSpc>
              <a:spcBef>
                <a:spcPts val="0"/>
              </a:spcBef>
              <a:buFontTx/>
              <a:buChar char="-"/>
            </a:pPr>
            <a:r>
              <a:rPr lang="ru-RU" b="1" dirty="0" smtClean="0">
                <a:solidFill>
                  <a:srgbClr val="0070C0"/>
                </a:solidFill>
              </a:rPr>
              <a:t>эффективность </a:t>
            </a:r>
            <a:r>
              <a:rPr lang="ru-RU" b="1" dirty="0">
                <a:solidFill>
                  <a:srgbClr val="0070C0"/>
                </a:solidFill>
              </a:rPr>
              <a:t>антикоррупционных </a:t>
            </a:r>
            <a:r>
              <a:rPr lang="ru-RU" b="1" dirty="0" smtClean="0">
                <a:solidFill>
                  <a:srgbClr val="0070C0"/>
                </a:solidFill>
              </a:rPr>
              <a:t>процедур;</a:t>
            </a:r>
          </a:p>
          <a:p>
            <a:pPr algn="just">
              <a:lnSpc>
                <a:spcPct val="100000"/>
              </a:lnSpc>
              <a:spcBef>
                <a:spcPts val="0"/>
              </a:spcBef>
              <a:buFontTx/>
              <a:buChar char="-"/>
            </a:pPr>
            <a:r>
              <a:rPr lang="ru-RU" b="1" dirty="0" smtClean="0">
                <a:solidFill>
                  <a:srgbClr val="0070C0"/>
                </a:solidFill>
              </a:rPr>
              <a:t>ответственность </a:t>
            </a:r>
            <a:r>
              <a:rPr lang="ru-RU" b="1" dirty="0">
                <a:solidFill>
                  <a:srgbClr val="0070C0"/>
                </a:solidFill>
              </a:rPr>
              <a:t>и </a:t>
            </a:r>
            <a:r>
              <a:rPr lang="ru-RU" b="1" dirty="0" smtClean="0">
                <a:solidFill>
                  <a:srgbClr val="0070C0"/>
                </a:solidFill>
              </a:rPr>
              <a:t>неотвратимость наказания;</a:t>
            </a:r>
          </a:p>
          <a:p>
            <a:pPr marL="0" indent="0" algn="just">
              <a:lnSpc>
                <a:spcPct val="100000"/>
              </a:lnSpc>
              <a:spcBef>
                <a:spcPts val="0"/>
              </a:spcBef>
              <a:buNone/>
            </a:pPr>
            <a:r>
              <a:rPr lang="ru-RU" b="1" dirty="0" smtClean="0">
                <a:solidFill>
                  <a:srgbClr val="0070C0"/>
                </a:solidFill>
              </a:rPr>
              <a:t>- открытость финансового процесса;</a:t>
            </a:r>
            <a:endParaRPr lang="ru-RU" b="1" dirty="0">
              <a:solidFill>
                <a:srgbClr val="0070C0"/>
              </a:solidFill>
            </a:endParaRPr>
          </a:p>
          <a:p>
            <a:pPr marL="0" indent="0" algn="just">
              <a:lnSpc>
                <a:spcPct val="100000"/>
              </a:lnSpc>
              <a:spcBef>
                <a:spcPts val="0"/>
              </a:spcBef>
              <a:buNone/>
            </a:pPr>
            <a:r>
              <a:rPr lang="ru-RU" b="1" dirty="0" smtClean="0">
                <a:solidFill>
                  <a:srgbClr val="0070C0"/>
                </a:solidFill>
              </a:rPr>
              <a:t>- </a:t>
            </a:r>
            <a:r>
              <a:rPr lang="ru-RU" b="1" dirty="0">
                <a:solidFill>
                  <a:srgbClr val="0070C0"/>
                </a:solidFill>
              </a:rPr>
              <a:t> </a:t>
            </a:r>
            <a:r>
              <a:rPr lang="ru-RU" b="1" dirty="0" smtClean="0">
                <a:solidFill>
                  <a:srgbClr val="0070C0"/>
                </a:solidFill>
              </a:rPr>
              <a:t>постоянный контроль </a:t>
            </a:r>
            <a:r>
              <a:rPr lang="ru-RU" b="1" dirty="0">
                <a:solidFill>
                  <a:srgbClr val="0070C0"/>
                </a:solidFill>
              </a:rPr>
              <a:t>и </a:t>
            </a:r>
            <a:r>
              <a:rPr lang="ru-RU" b="1" dirty="0" smtClean="0">
                <a:solidFill>
                  <a:srgbClr val="0070C0"/>
                </a:solidFill>
              </a:rPr>
              <a:t>регулярный мониторинг.</a:t>
            </a:r>
            <a:endParaRPr lang="ru-RU" b="1" dirty="0">
              <a:solidFill>
                <a:srgbClr val="0070C0"/>
              </a:solidFill>
            </a:endParaRPr>
          </a:p>
          <a:p>
            <a:pPr marL="0" indent="0" algn="just">
              <a:lnSpc>
                <a:spcPct val="100000"/>
              </a:lnSpc>
              <a:spcBef>
                <a:spcPts val="0"/>
              </a:spcBef>
              <a:buNone/>
            </a:pPr>
            <a:endParaRPr lang="ru-RU" b="1" dirty="0">
              <a:solidFill>
                <a:srgbClr val="0070C0"/>
              </a:solidFill>
            </a:endParaRPr>
          </a:p>
          <a:p>
            <a:pPr marL="0" indent="0" algn="just">
              <a:lnSpc>
                <a:spcPct val="100000"/>
              </a:lnSpc>
              <a:spcBef>
                <a:spcPts val="0"/>
              </a:spcBef>
              <a:buNone/>
            </a:pPr>
            <a:endParaRPr lang="ru-RU" b="1" dirty="0">
              <a:solidFill>
                <a:srgbClr val="0070C0"/>
              </a:solidFill>
            </a:endParaRPr>
          </a:p>
          <a:p>
            <a:pPr marL="0" indent="0" algn="just">
              <a:lnSpc>
                <a:spcPct val="100000"/>
              </a:lnSpc>
              <a:spcBef>
                <a:spcPts val="0"/>
              </a:spcBef>
              <a:buNone/>
            </a:pPr>
            <a:endParaRPr lang="ru-RU" b="1" dirty="0">
              <a:solidFill>
                <a:srgbClr val="0070C0"/>
              </a:solidFill>
            </a:endParaRPr>
          </a:p>
          <a:p>
            <a:pPr marL="0" indent="0" algn="just">
              <a:lnSpc>
                <a:spcPct val="100000"/>
              </a:lnSpc>
              <a:spcBef>
                <a:spcPts val="0"/>
              </a:spcBef>
              <a:buNone/>
            </a:pPr>
            <a:endParaRPr lang="ru-RU" b="1" dirty="0">
              <a:solidFill>
                <a:srgbClr val="0070C0"/>
              </a:solidFill>
            </a:endParaRPr>
          </a:p>
          <a:p>
            <a:pPr marL="0" indent="0" algn="just">
              <a:lnSpc>
                <a:spcPct val="100000"/>
              </a:lnSpc>
              <a:spcBef>
                <a:spcPts val="0"/>
              </a:spcBef>
              <a:buNone/>
            </a:pPr>
            <a:endParaRPr lang="ru-RU" b="1" dirty="0">
              <a:solidFill>
                <a:srgbClr val="0070C0"/>
              </a:solidFill>
            </a:endParaRPr>
          </a:p>
          <a:p>
            <a:pPr marL="0" indent="0" algn="just">
              <a:lnSpc>
                <a:spcPct val="100000"/>
              </a:lnSpc>
              <a:spcBef>
                <a:spcPts val="0"/>
              </a:spcBef>
              <a:buNone/>
            </a:pPr>
            <a:endParaRPr lang="ru-RU" b="1" dirty="0" smtClean="0">
              <a:solidFill>
                <a:srgbClr val="0070C0"/>
              </a:solidFill>
            </a:endParaRPr>
          </a:p>
          <a:p>
            <a:pPr marL="0" indent="0" algn="just">
              <a:lnSpc>
                <a:spcPct val="100000"/>
              </a:lnSpc>
              <a:spcBef>
                <a:spcPts val="0"/>
              </a:spcBef>
              <a:buFontTx/>
              <a:buChar char="-"/>
            </a:pPr>
            <a:endParaRPr lang="ru-RU" b="1" dirty="0" smtClean="0">
              <a:solidFill>
                <a:srgbClr val="0070C0"/>
              </a:solidFill>
            </a:endParaRPr>
          </a:p>
          <a:p>
            <a:pPr marL="0" indent="0" algn="just">
              <a:lnSpc>
                <a:spcPct val="100000"/>
              </a:lnSpc>
              <a:spcBef>
                <a:spcPts val="0"/>
              </a:spcBef>
            </a:pPr>
            <a:endParaRPr lang="ru-RU" b="1" dirty="0">
              <a:solidFill>
                <a:srgbClr val="0070C0"/>
              </a:solidFill>
            </a:endParaRPr>
          </a:p>
          <a:p>
            <a:endParaRPr lang="ru-RU" dirty="0"/>
          </a:p>
        </p:txBody>
      </p:sp>
      <p:pic>
        <p:nvPicPr>
          <p:cNvPr id="7" name="Picture 2" descr="http://konzarya.ru/sites/default/files/image_gallery/99cfd5134809d59445f3f8c4ea2c5fd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1266" y="5725700"/>
            <a:ext cx="1033153" cy="902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5387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0564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2000" b="1" dirty="0"/>
              <a:t>ЖУРНАЛ</a:t>
            </a:r>
          </a:p>
          <a:p>
            <a:pPr algn="ctr"/>
            <a:r>
              <a:rPr lang="ru-RU" sz="2000" b="1" dirty="0"/>
              <a:t>доведения до работников </a:t>
            </a:r>
            <a:r>
              <a:rPr lang="ru-RU" sz="2000" b="1" dirty="0" smtClean="0"/>
              <a:t>Перечня </a:t>
            </a:r>
            <a:r>
              <a:rPr lang="ru-RU" sz="2000" b="1" dirty="0"/>
              <a:t>№ 23 преступлений коррупционной </a:t>
            </a:r>
            <a:r>
              <a:rPr lang="ru-RU" sz="2000" b="1" dirty="0" smtClean="0"/>
              <a:t>направленности</a:t>
            </a:r>
            <a:endParaRPr lang="ru-RU" sz="1400" b="1" dirty="0"/>
          </a:p>
        </p:txBody>
      </p:sp>
      <p:graphicFrame>
        <p:nvGraphicFramePr>
          <p:cNvPr id="4" name="Таблица 3"/>
          <p:cNvGraphicFramePr>
            <a:graphicFrameLocks noGrp="1"/>
          </p:cNvGraphicFramePr>
          <p:nvPr>
            <p:extLst>
              <p:ext uri="{D42A27DB-BD31-4B8C-83A1-F6EECF244321}">
                <p14:modId xmlns:p14="http://schemas.microsoft.com/office/powerpoint/2010/main" val="2223385630"/>
              </p:ext>
            </p:extLst>
          </p:nvPr>
        </p:nvGraphicFramePr>
        <p:xfrm>
          <a:off x="0" y="605642"/>
          <a:ext cx="12192000" cy="6310919"/>
        </p:xfrm>
        <a:graphic>
          <a:graphicData uri="http://schemas.openxmlformats.org/drawingml/2006/table">
            <a:tbl>
              <a:tblPr firstRow="1" firstCol="1" bandRow="1">
                <a:tableStyleId>{5C22544A-7EE6-4342-B048-85BDC9FD1C3A}</a:tableStyleId>
              </a:tblPr>
              <a:tblGrid>
                <a:gridCol w="859813">
                  <a:extLst>
                    <a:ext uri="{9D8B030D-6E8A-4147-A177-3AD203B41FA5}">
                      <a16:colId xmlns:a16="http://schemas.microsoft.com/office/drawing/2014/main" val="20000"/>
                    </a:ext>
                  </a:extLst>
                </a:gridCol>
                <a:gridCol w="2797787">
                  <a:extLst>
                    <a:ext uri="{9D8B030D-6E8A-4147-A177-3AD203B41FA5}">
                      <a16:colId xmlns:a16="http://schemas.microsoft.com/office/drawing/2014/main" val="20001"/>
                    </a:ext>
                  </a:extLst>
                </a:gridCol>
                <a:gridCol w="1546825">
                  <a:extLst>
                    <a:ext uri="{9D8B030D-6E8A-4147-A177-3AD203B41FA5}">
                      <a16:colId xmlns:a16="http://schemas.microsoft.com/office/drawing/2014/main" val="20002"/>
                    </a:ext>
                  </a:extLst>
                </a:gridCol>
                <a:gridCol w="2247297">
                  <a:extLst>
                    <a:ext uri="{9D8B030D-6E8A-4147-A177-3AD203B41FA5}">
                      <a16:colId xmlns:a16="http://schemas.microsoft.com/office/drawing/2014/main" val="20003"/>
                    </a:ext>
                  </a:extLst>
                </a:gridCol>
                <a:gridCol w="2292839">
                  <a:extLst>
                    <a:ext uri="{9D8B030D-6E8A-4147-A177-3AD203B41FA5}">
                      <a16:colId xmlns:a16="http://schemas.microsoft.com/office/drawing/2014/main" val="20004"/>
                    </a:ext>
                  </a:extLst>
                </a:gridCol>
                <a:gridCol w="2447439">
                  <a:extLst>
                    <a:ext uri="{9D8B030D-6E8A-4147-A177-3AD203B41FA5}">
                      <a16:colId xmlns:a16="http://schemas.microsoft.com/office/drawing/2014/main" val="20005"/>
                    </a:ext>
                  </a:extLst>
                </a:gridCol>
              </a:tblGrid>
              <a:tr h="360040">
                <a:tc rowSpan="2">
                  <a:txBody>
                    <a:bodyPr/>
                    <a:lstStyle/>
                    <a:p>
                      <a:pPr algn="ctr">
                        <a:lnSpc>
                          <a:spcPct val="115000"/>
                        </a:lnSpc>
                        <a:spcAft>
                          <a:spcPts val="0"/>
                        </a:spcAft>
                      </a:pPr>
                      <a:r>
                        <a:rPr lang="ru-RU" sz="1800" b="1" dirty="0">
                          <a:effectLst/>
                        </a:rPr>
                        <a:t>№</a:t>
                      </a:r>
                    </a:p>
                    <a:p>
                      <a:pPr algn="ctr">
                        <a:lnSpc>
                          <a:spcPct val="115000"/>
                        </a:lnSpc>
                        <a:spcAft>
                          <a:spcPts val="0"/>
                        </a:spcAft>
                      </a:pPr>
                      <a:r>
                        <a:rPr lang="ru-RU" sz="1800" b="1" dirty="0">
                          <a:effectLst/>
                        </a:rPr>
                        <a:t>п/п</a:t>
                      </a:r>
                      <a:endParaRPr lang="ru-RU" sz="1800" b="1" dirty="0">
                        <a:effectLst/>
                        <a:latin typeface="Calibri"/>
                        <a:ea typeface="Calibri"/>
                        <a:cs typeface="Times New Roman"/>
                      </a:endParaRPr>
                    </a:p>
                  </a:txBody>
                  <a:tcPr marL="68580" marR="68580" marT="0" marB="0"/>
                </a:tc>
                <a:tc row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800" b="1" dirty="0" smtClean="0">
                          <a:effectLst/>
                        </a:rPr>
                        <a:t>Ф.И.О. работника,</a:t>
                      </a:r>
                    </a:p>
                    <a:p>
                      <a:pPr marL="0" marR="0" indent="0" algn="ctr" defTabSz="914400" rtl="0" eaLnBrk="1" fontAlgn="auto" latinLnBrk="0" hangingPunct="1">
                        <a:lnSpc>
                          <a:spcPct val="115000"/>
                        </a:lnSpc>
                        <a:spcBef>
                          <a:spcPts val="0"/>
                        </a:spcBef>
                        <a:spcAft>
                          <a:spcPts val="0"/>
                        </a:spcAft>
                        <a:buClrTx/>
                        <a:buSzTx/>
                        <a:buFontTx/>
                        <a:buNone/>
                        <a:tabLst/>
                        <a:defRPr/>
                      </a:pPr>
                      <a:r>
                        <a:rPr lang="ru-RU" sz="1800" b="1" dirty="0" smtClean="0">
                          <a:effectLst/>
                        </a:rPr>
                        <a:t>должность</a:t>
                      </a:r>
                      <a:endParaRPr lang="ru-RU" sz="1800" b="1" dirty="0" smtClean="0">
                        <a:effectLst/>
                        <a:latin typeface="+mn-lt"/>
                        <a:ea typeface="Calibri"/>
                        <a:cs typeface="Times New Roman"/>
                      </a:endParaRPr>
                    </a:p>
                    <a:p>
                      <a:pPr algn="ctr">
                        <a:lnSpc>
                          <a:spcPct val="115000"/>
                        </a:lnSpc>
                        <a:spcAft>
                          <a:spcPts val="0"/>
                        </a:spcAft>
                      </a:pPr>
                      <a:endParaRPr lang="ru-RU" sz="1800" b="1" dirty="0">
                        <a:effectLst/>
                        <a:latin typeface="Calibri"/>
                        <a:ea typeface="Calibri"/>
                        <a:cs typeface="Times New Roman"/>
                      </a:endParaRPr>
                    </a:p>
                  </a:txBody>
                  <a:tcPr marL="68580" marR="68580" marT="0" marB="0"/>
                </a:tc>
                <a:tc rowSpan="2">
                  <a:txBody>
                    <a:bodyPr/>
                    <a:lstStyle/>
                    <a:p>
                      <a:pPr algn="ctr">
                        <a:lnSpc>
                          <a:spcPct val="115000"/>
                        </a:lnSpc>
                        <a:spcAft>
                          <a:spcPts val="0"/>
                        </a:spcAft>
                      </a:pPr>
                      <a:r>
                        <a:rPr lang="ru-RU" sz="1800" b="1" dirty="0" smtClean="0">
                          <a:effectLst/>
                        </a:rPr>
                        <a:t>Дата </a:t>
                      </a:r>
                    </a:p>
                    <a:p>
                      <a:pPr algn="ctr">
                        <a:lnSpc>
                          <a:spcPct val="115000"/>
                        </a:lnSpc>
                        <a:spcAft>
                          <a:spcPts val="0"/>
                        </a:spcAft>
                      </a:pPr>
                      <a:r>
                        <a:rPr lang="ru-RU" sz="1800" b="1" dirty="0" smtClean="0">
                          <a:effectLst/>
                        </a:rPr>
                        <a:t>доведения</a:t>
                      </a:r>
                    </a:p>
                  </a:txBody>
                  <a:tcPr marL="68580" marR="68580" marT="0" marB="0"/>
                </a:tc>
                <a:tc gridSpan="3">
                  <a:txBody>
                    <a:bodyPr/>
                    <a:lstStyle/>
                    <a:p>
                      <a:pPr algn="ctr">
                        <a:lnSpc>
                          <a:spcPct val="115000"/>
                        </a:lnSpc>
                        <a:spcAft>
                          <a:spcPts val="0"/>
                        </a:spcAft>
                      </a:pPr>
                      <a:r>
                        <a:rPr lang="ru-RU" sz="1800" b="1" dirty="0" smtClean="0">
                          <a:effectLst/>
                          <a:latin typeface="Calibri"/>
                          <a:ea typeface="Calibri"/>
                          <a:cs typeface="Times New Roman"/>
                        </a:rPr>
                        <a:t>Статьи Уголовного Кодекса РФ</a:t>
                      </a:r>
                      <a:endParaRPr lang="ru-RU" sz="1800" b="1" dirty="0">
                        <a:effectLst/>
                        <a:latin typeface="Calibri"/>
                        <a:ea typeface="Calibri"/>
                        <a:cs typeface="Times New Roman"/>
                      </a:endParaRPr>
                    </a:p>
                  </a:txBody>
                  <a:tcPr marL="68580" marR="68580" marT="0" marB="0">
                    <a:lnB w="12700" cap="flat" cmpd="sng" algn="ctr">
                      <a:solidFill>
                        <a:schemeClr val="bg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922495">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800" b="1" dirty="0" smtClean="0">
                          <a:solidFill>
                            <a:schemeClr val="bg1"/>
                          </a:solidFill>
                          <a:effectLst/>
                          <a:latin typeface="Calibri"/>
                          <a:ea typeface="Calibri"/>
                          <a:cs typeface="Times New Roman"/>
                        </a:rPr>
                        <a:t>ст. 159 (ч.3, ч.4)  мошенничество</a:t>
                      </a:r>
                      <a:endParaRPr lang="ru-RU" sz="1800" b="1" dirty="0">
                        <a:solidFill>
                          <a:schemeClr val="bg1"/>
                        </a:solidFill>
                        <a:effectLst/>
                        <a:latin typeface="Calibri"/>
                        <a:ea typeface="Calibri"/>
                        <a:cs typeface="Times New Roman"/>
                      </a:endParaRPr>
                    </a:p>
                  </a:txBody>
                  <a:tcPr marL="68580" marR="68580" marT="0" marB="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800" b="1" dirty="0" smtClean="0">
                          <a:solidFill>
                            <a:schemeClr val="bg1"/>
                          </a:solidFill>
                          <a:effectLst/>
                          <a:latin typeface="+mn-lt"/>
                          <a:ea typeface="Calibri"/>
                          <a:cs typeface="Times New Roman"/>
                        </a:rPr>
                        <a:t>ст. 160 (ч.3)  присвоение  или растрата</a:t>
                      </a:r>
                      <a:endParaRPr lang="ru-RU" sz="1800" b="1" dirty="0">
                        <a:solidFill>
                          <a:schemeClr val="bg1"/>
                        </a:solidFill>
                        <a:effectLst/>
                        <a:latin typeface="Calibri"/>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800" b="1" dirty="0" smtClean="0">
                          <a:solidFill>
                            <a:schemeClr val="bg1"/>
                          </a:solidFill>
                          <a:effectLst/>
                          <a:latin typeface="+mn-lt"/>
                          <a:ea typeface="Calibri"/>
                          <a:cs typeface="Times New Roman"/>
                        </a:rPr>
                        <a:t>ст. 201 злоупотребление  полномочиями</a:t>
                      </a:r>
                      <a:endParaRPr lang="ru-RU" sz="1800" b="1" dirty="0">
                        <a:solidFill>
                          <a:schemeClr val="bg1"/>
                        </a:solidFill>
                        <a:effectLst/>
                        <a:latin typeface="Calibri"/>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1"/>
                    </a:solidFill>
                  </a:tcPr>
                </a:tc>
                <a:extLst>
                  <a:ext uri="{0D108BD9-81ED-4DB2-BD59-A6C34878D82A}">
                    <a16:rowId xmlns:a16="http://schemas.microsoft.com/office/drawing/2014/main" val="10001"/>
                  </a:ext>
                </a:extLst>
              </a:tr>
              <a:tr h="278369">
                <a:tc gridSpan="6">
                  <a:txBody>
                    <a:bodyPr/>
                    <a:lstStyle/>
                    <a:p>
                      <a:pPr algn="ctr">
                        <a:lnSpc>
                          <a:spcPct val="115000"/>
                        </a:lnSpc>
                        <a:spcAft>
                          <a:spcPts val="0"/>
                        </a:spcAft>
                      </a:pPr>
                      <a:r>
                        <a:rPr lang="ru-RU" sz="1800" dirty="0">
                          <a:solidFill>
                            <a:schemeClr val="tx1"/>
                          </a:solidFill>
                          <a:effectLst/>
                        </a:rPr>
                        <a:t>Руководящий состав учреждения</a:t>
                      </a:r>
                      <a:endParaRPr lang="ru-RU" sz="1800" dirty="0">
                        <a:solidFill>
                          <a:schemeClr val="tx1"/>
                        </a:solidFill>
                        <a:effectLst/>
                        <a:latin typeface="Calibri"/>
                        <a:ea typeface="Calibri"/>
                        <a:cs typeface="Times New Roman"/>
                      </a:endParaRPr>
                    </a:p>
                  </a:txBody>
                  <a:tcPr marL="68580" marR="68580" marT="0" marB="0">
                    <a:solidFill>
                      <a:srgbClr val="00B0F0"/>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2"/>
                  </a:ext>
                </a:extLst>
              </a:tr>
              <a:tr h="705344">
                <a:tc>
                  <a:txBody>
                    <a:bodyPr/>
                    <a:lstStyle/>
                    <a:p>
                      <a:pPr algn="ctr">
                        <a:lnSpc>
                          <a:spcPct val="115000"/>
                        </a:lnSpc>
                        <a:spcAft>
                          <a:spcPts val="0"/>
                        </a:spcAft>
                      </a:pPr>
                      <a:r>
                        <a:rPr lang="ru-RU" sz="1800" dirty="0">
                          <a:solidFill>
                            <a:schemeClr val="tx1"/>
                          </a:solidFill>
                          <a:effectLst/>
                        </a:rPr>
                        <a:t>1</a:t>
                      </a:r>
                      <a:endParaRPr lang="ru-RU" sz="1800" dirty="0">
                        <a:solidFill>
                          <a:schemeClr val="tx1"/>
                        </a:solidFill>
                        <a:effectLst/>
                        <a:latin typeface="Calibri"/>
                        <a:ea typeface="Calibri"/>
                        <a:cs typeface="Times New Roman"/>
                      </a:endParaRPr>
                    </a:p>
                  </a:txBody>
                  <a:tcPr marL="68580" marR="68580" marT="0" marB="0">
                    <a:solidFill>
                      <a:srgbClr val="00B0F0"/>
                    </a:solidFill>
                  </a:tcPr>
                </a:tc>
                <a:tc>
                  <a:txBody>
                    <a:bodyPr/>
                    <a:lstStyle/>
                    <a:p>
                      <a:pPr algn="ctr">
                        <a:lnSpc>
                          <a:spcPct val="100000"/>
                        </a:lnSpc>
                        <a:spcAft>
                          <a:spcPts val="0"/>
                        </a:spcAft>
                      </a:pPr>
                      <a:r>
                        <a:rPr lang="ru-RU" sz="1800" dirty="0">
                          <a:effectLst/>
                        </a:rPr>
                        <a:t> </a:t>
                      </a:r>
                      <a:r>
                        <a:rPr lang="ru-RU" sz="1800" b="1" dirty="0" smtClean="0">
                          <a:effectLst/>
                        </a:rPr>
                        <a:t>Иванов И.И., зам.</a:t>
                      </a:r>
                      <a:r>
                        <a:rPr lang="ru-RU" sz="1800" b="1" baseline="0" dirty="0" smtClean="0">
                          <a:effectLst/>
                        </a:rPr>
                        <a:t> по клинической работе</a:t>
                      </a:r>
                      <a:endParaRPr lang="ru-RU" sz="1800" b="1" dirty="0">
                        <a:effectLst/>
                        <a:latin typeface="Calibri"/>
                        <a:ea typeface="Calibri"/>
                        <a:cs typeface="Times New Roman"/>
                      </a:endParaRPr>
                    </a:p>
                  </a:txBody>
                  <a:tcPr marL="68580" marR="68580" marT="0" marB="0">
                    <a:solidFill>
                      <a:srgbClr val="00B0F0"/>
                    </a:solidFill>
                  </a:tcPr>
                </a:tc>
                <a:tc>
                  <a:txBody>
                    <a:bodyPr/>
                    <a:lstStyle/>
                    <a:p>
                      <a:pPr algn="ctr">
                        <a:lnSpc>
                          <a:spcPct val="115000"/>
                        </a:lnSpc>
                        <a:spcAft>
                          <a:spcPts val="0"/>
                        </a:spcAft>
                      </a:pPr>
                      <a:r>
                        <a:rPr lang="ru-RU" sz="1800" b="1" dirty="0" smtClean="0">
                          <a:solidFill>
                            <a:schemeClr val="tx1"/>
                          </a:solidFill>
                          <a:effectLst/>
                        </a:rPr>
                        <a:t>04.09.2015</a:t>
                      </a:r>
                      <a:r>
                        <a:rPr lang="ru-RU" sz="1800" b="1" dirty="0">
                          <a:effectLst/>
                        </a:rPr>
                        <a:t> </a:t>
                      </a:r>
                      <a:endParaRPr lang="ru-RU" sz="1800" b="1" dirty="0">
                        <a:effectLst/>
                        <a:latin typeface="Calibri"/>
                        <a:ea typeface="Calibri"/>
                        <a:cs typeface="Times New Roman"/>
                      </a:endParaRPr>
                    </a:p>
                  </a:txBody>
                  <a:tcPr marL="68580" marR="68580" marT="0" marB="0">
                    <a:solidFill>
                      <a:srgbClr val="00B0F0"/>
                    </a:solidFill>
                  </a:tcPr>
                </a:tc>
                <a:tc>
                  <a:txBody>
                    <a:bodyPr/>
                    <a:lstStyle/>
                    <a:p>
                      <a:pPr algn="ctr">
                        <a:lnSpc>
                          <a:spcPct val="115000"/>
                        </a:lnSpc>
                        <a:spcAft>
                          <a:spcPts val="0"/>
                        </a:spcAft>
                      </a:pPr>
                      <a:r>
                        <a:rPr lang="ru-RU" sz="1800" b="1" dirty="0" smtClean="0">
                          <a:solidFill>
                            <a:schemeClr val="tx1"/>
                          </a:solidFill>
                          <a:effectLst/>
                        </a:rPr>
                        <a:t>Подпись </a:t>
                      </a:r>
                    </a:p>
                    <a:p>
                      <a:pPr algn="ctr">
                        <a:lnSpc>
                          <a:spcPct val="115000"/>
                        </a:lnSpc>
                        <a:spcAft>
                          <a:spcPts val="0"/>
                        </a:spcAft>
                      </a:pPr>
                      <a:r>
                        <a:rPr lang="ru-RU" sz="1800" b="1" dirty="0" smtClean="0">
                          <a:solidFill>
                            <a:schemeClr val="tx1"/>
                          </a:solidFill>
                          <a:effectLst/>
                        </a:rPr>
                        <a:t>работника</a:t>
                      </a:r>
                      <a:r>
                        <a:rPr lang="ru-RU" sz="1800" dirty="0">
                          <a:effectLst/>
                        </a:rPr>
                        <a:t> </a:t>
                      </a:r>
                      <a:endParaRPr lang="ru-RU" sz="1800" dirty="0">
                        <a:effectLst/>
                        <a:latin typeface="Calibri"/>
                        <a:ea typeface="Calibri"/>
                        <a:cs typeface="Times New Roman"/>
                      </a:endParaRPr>
                    </a:p>
                  </a:txBody>
                  <a:tcPr marL="68580" marR="68580" marT="0" marB="0">
                    <a:solidFill>
                      <a:srgbClr val="00B0F0"/>
                    </a:solidFill>
                  </a:tcPr>
                </a:tc>
                <a:tc>
                  <a:txBody>
                    <a:bodyPr/>
                    <a:lstStyle/>
                    <a:p>
                      <a:pPr algn="ctr">
                        <a:lnSpc>
                          <a:spcPct val="115000"/>
                        </a:lnSpc>
                        <a:spcAft>
                          <a:spcPts val="0"/>
                        </a:spcAft>
                      </a:pPr>
                      <a:r>
                        <a:rPr lang="ru-RU" sz="1800" b="1" dirty="0" smtClean="0">
                          <a:solidFill>
                            <a:schemeClr val="tx1"/>
                          </a:solidFill>
                          <a:effectLst/>
                        </a:rPr>
                        <a:t>Подпись </a:t>
                      </a:r>
                    </a:p>
                    <a:p>
                      <a:pPr algn="ctr">
                        <a:lnSpc>
                          <a:spcPct val="115000"/>
                        </a:lnSpc>
                        <a:spcAft>
                          <a:spcPts val="0"/>
                        </a:spcAft>
                      </a:pPr>
                      <a:r>
                        <a:rPr lang="ru-RU" sz="1800" b="1" dirty="0" smtClean="0">
                          <a:solidFill>
                            <a:schemeClr val="tx1"/>
                          </a:solidFill>
                          <a:effectLst/>
                        </a:rPr>
                        <a:t>работника</a:t>
                      </a:r>
                      <a:r>
                        <a:rPr lang="ru-RU" sz="1800" dirty="0" smtClean="0">
                          <a:effectLst/>
                        </a:rPr>
                        <a:t> </a:t>
                      </a:r>
                      <a:endParaRPr lang="ru-RU" sz="1800" dirty="0">
                        <a:effectLst/>
                        <a:latin typeface="Calibri"/>
                        <a:ea typeface="Calibri"/>
                        <a:cs typeface="Times New Roman"/>
                      </a:endParaRPr>
                    </a:p>
                  </a:txBody>
                  <a:tcPr marL="68580" marR="68580" marT="0" marB="0">
                    <a:solidFill>
                      <a:srgbClr val="00B0F0"/>
                    </a:solidFill>
                  </a:tcPr>
                </a:tc>
                <a:tc>
                  <a:txBody>
                    <a:bodyPr/>
                    <a:lstStyle/>
                    <a:p>
                      <a:pPr algn="ctr">
                        <a:lnSpc>
                          <a:spcPct val="115000"/>
                        </a:lnSpc>
                        <a:spcAft>
                          <a:spcPts val="0"/>
                        </a:spcAft>
                      </a:pPr>
                      <a:r>
                        <a:rPr lang="ru-RU" sz="1800" b="1" dirty="0" smtClean="0">
                          <a:solidFill>
                            <a:schemeClr val="tx1"/>
                          </a:solidFill>
                          <a:effectLst/>
                        </a:rPr>
                        <a:t>Подпись </a:t>
                      </a:r>
                    </a:p>
                    <a:p>
                      <a:pPr algn="ctr">
                        <a:lnSpc>
                          <a:spcPct val="115000"/>
                        </a:lnSpc>
                        <a:spcAft>
                          <a:spcPts val="0"/>
                        </a:spcAft>
                      </a:pPr>
                      <a:r>
                        <a:rPr lang="ru-RU" sz="1800" b="1" dirty="0" smtClean="0">
                          <a:solidFill>
                            <a:schemeClr val="tx1"/>
                          </a:solidFill>
                          <a:effectLst/>
                        </a:rPr>
                        <a:t>работника</a:t>
                      </a:r>
                      <a:r>
                        <a:rPr lang="ru-RU" sz="1800" dirty="0">
                          <a:effectLst/>
                        </a:rPr>
                        <a:t> </a:t>
                      </a:r>
                      <a:endParaRPr lang="ru-RU" sz="1800" dirty="0">
                        <a:effectLst/>
                        <a:latin typeface="Calibri"/>
                        <a:ea typeface="Calibri"/>
                        <a:cs typeface="Times New Roman"/>
                      </a:endParaRPr>
                    </a:p>
                  </a:txBody>
                  <a:tcPr marL="68580" marR="68580" marT="0" marB="0">
                    <a:solidFill>
                      <a:srgbClr val="00B0F0"/>
                    </a:solidFill>
                  </a:tcPr>
                </a:tc>
                <a:extLst>
                  <a:ext uri="{0D108BD9-81ED-4DB2-BD59-A6C34878D82A}">
                    <a16:rowId xmlns:a16="http://schemas.microsoft.com/office/drawing/2014/main" val="10003"/>
                  </a:ext>
                </a:extLst>
              </a:tr>
              <a:tr h="755183">
                <a:tc>
                  <a:txBody>
                    <a:bodyPr/>
                    <a:lstStyle/>
                    <a:p>
                      <a:pPr algn="ctr">
                        <a:lnSpc>
                          <a:spcPct val="115000"/>
                        </a:lnSpc>
                        <a:spcAft>
                          <a:spcPts val="0"/>
                        </a:spcAft>
                      </a:pPr>
                      <a:r>
                        <a:rPr lang="ru-RU" sz="1800" dirty="0">
                          <a:solidFill>
                            <a:schemeClr val="tx1"/>
                          </a:solidFill>
                          <a:effectLst/>
                        </a:rPr>
                        <a:t>2</a:t>
                      </a:r>
                      <a:endParaRPr lang="ru-RU" sz="1800" dirty="0">
                        <a:solidFill>
                          <a:schemeClr val="tx1"/>
                        </a:solidFill>
                        <a:effectLst/>
                        <a:latin typeface="Calibri"/>
                        <a:ea typeface="Calibri"/>
                        <a:cs typeface="Times New Roman"/>
                      </a:endParaRPr>
                    </a:p>
                  </a:txBody>
                  <a:tcPr marL="68580" marR="68580" marT="0" marB="0">
                    <a:solidFill>
                      <a:srgbClr val="00B0F0"/>
                    </a:solidFill>
                  </a:tcPr>
                </a:tc>
                <a:tc>
                  <a:txBody>
                    <a:bodyPr/>
                    <a:lstStyle/>
                    <a:p>
                      <a:pPr algn="ctr">
                        <a:lnSpc>
                          <a:spcPct val="115000"/>
                        </a:lnSpc>
                        <a:spcAft>
                          <a:spcPts val="0"/>
                        </a:spcAft>
                      </a:pPr>
                      <a:r>
                        <a:rPr lang="ru-RU" sz="1800" b="1" dirty="0" smtClean="0">
                          <a:effectLst/>
                        </a:rPr>
                        <a:t>Петрова П.П., зам. дир. по воспит. работе</a:t>
                      </a:r>
                      <a:r>
                        <a:rPr lang="ru-RU" sz="1800" b="1" dirty="0">
                          <a:effectLst/>
                        </a:rPr>
                        <a:t> </a:t>
                      </a:r>
                      <a:endParaRPr lang="ru-RU" sz="1800" b="1" dirty="0">
                        <a:effectLst/>
                        <a:latin typeface="Calibri"/>
                        <a:ea typeface="Calibri"/>
                        <a:cs typeface="Times New Roman"/>
                      </a:endParaRPr>
                    </a:p>
                  </a:txBody>
                  <a:tcPr marL="68580" marR="68580" marT="0" marB="0">
                    <a:solidFill>
                      <a:srgbClr val="00B0F0"/>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800" b="1" dirty="0" smtClean="0">
                          <a:solidFill>
                            <a:schemeClr val="tx1"/>
                          </a:solidFill>
                          <a:effectLst/>
                        </a:rPr>
                        <a:t>04.09.2015</a:t>
                      </a:r>
                      <a:endParaRPr lang="ru-RU" sz="1800" b="1" dirty="0" smtClean="0">
                        <a:effectLst/>
                        <a:latin typeface="+mn-lt"/>
                        <a:ea typeface="Calibri"/>
                        <a:cs typeface="Times New Roman"/>
                      </a:endParaRPr>
                    </a:p>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rgbClr val="00B0F0"/>
                    </a:solidFill>
                  </a:tcPr>
                </a:tc>
                <a:tc>
                  <a:txBody>
                    <a:bodyPr/>
                    <a:lstStyle/>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rgbClr val="00B0F0"/>
                    </a:solidFill>
                  </a:tcPr>
                </a:tc>
                <a:tc>
                  <a:txBody>
                    <a:bodyPr/>
                    <a:lstStyle/>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rgbClr val="00B0F0"/>
                    </a:solidFill>
                  </a:tcPr>
                </a:tc>
                <a:tc>
                  <a:txBody>
                    <a:bodyPr/>
                    <a:lstStyle/>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rgbClr val="00B0F0"/>
                    </a:solidFill>
                  </a:tcPr>
                </a:tc>
                <a:extLst>
                  <a:ext uri="{0D108BD9-81ED-4DB2-BD59-A6C34878D82A}">
                    <a16:rowId xmlns:a16="http://schemas.microsoft.com/office/drawing/2014/main" val="10004"/>
                  </a:ext>
                </a:extLst>
              </a:tr>
              <a:tr h="272549">
                <a:tc gridSpan="6">
                  <a:txBody>
                    <a:bodyPr/>
                    <a:lstStyle/>
                    <a:p>
                      <a:pPr algn="ctr">
                        <a:lnSpc>
                          <a:spcPct val="115000"/>
                        </a:lnSpc>
                        <a:spcAft>
                          <a:spcPts val="0"/>
                        </a:spcAft>
                      </a:pPr>
                      <a:r>
                        <a:rPr lang="ru-RU" sz="1800" dirty="0">
                          <a:solidFill>
                            <a:srgbClr val="FFFF00"/>
                          </a:solidFill>
                          <a:effectLst/>
                        </a:rPr>
                        <a:t>Административный аппарат учреждения</a:t>
                      </a:r>
                      <a:endParaRPr lang="ru-RU" sz="1800" dirty="0">
                        <a:solidFill>
                          <a:srgbClr val="FFFF00"/>
                        </a:solidFill>
                        <a:effectLst/>
                        <a:latin typeface="Calibri"/>
                        <a:ea typeface="Calibri"/>
                        <a:cs typeface="Times New Roman"/>
                      </a:endParaRPr>
                    </a:p>
                  </a:txBody>
                  <a:tcPr marL="68580" marR="68580" marT="0" marB="0">
                    <a:solidFill>
                      <a:schemeClr val="accent6">
                        <a:lumMod val="75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5"/>
                  </a:ext>
                </a:extLst>
              </a:tr>
              <a:tr h="562017">
                <a:tc>
                  <a:txBody>
                    <a:bodyPr/>
                    <a:lstStyle/>
                    <a:p>
                      <a:pPr algn="ctr">
                        <a:lnSpc>
                          <a:spcPct val="115000"/>
                        </a:lnSpc>
                        <a:spcAft>
                          <a:spcPts val="0"/>
                        </a:spcAft>
                      </a:pPr>
                      <a:r>
                        <a:rPr lang="ru-RU" sz="1800" dirty="0">
                          <a:solidFill>
                            <a:srgbClr val="FFFF00"/>
                          </a:solidFill>
                          <a:effectLst/>
                        </a:rPr>
                        <a:t>1</a:t>
                      </a:r>
                      <a:endParaRPr lang="ru-RU" sz="1800" dirty="0">
                        <a:solidFill>
                          <a:srgbClr val="FFFF00"/>
                        </a:solidFill>
                        <a:effectLst/>
                        <a:latin typeface="Calibri"/>
                        <a:ea typeface="Calibri"/>
                        <a:cs typeface="Times New Roman"/>
                      </a:endParaRPr>
                    </a:p>
                  </a:txBody>
                  <a:tcPr marL="68580" marR="68580" marT="0" marB="0">
                    <a:solidFill>
                      <a:schemeClr val="accent6">
                        <a:lumMod val="75000"/>
                      </a:schemeClr>
                    </a:solidFill>
                  </a:tcPr>
                </a:tc>
                <a:tc>
                  <a:txBody>
                    <a:bodyPr/>
                    <a:lstStyle/>
                    <a:p>
                      <a:pPr algn="ctr">
                        <a:lnSpc>
                          <a:spcPct val="115000"/>
                        </a:lnSpc>
                        <a:spcAft>
                          <a:spcPts val="0"/>
                        </a:spcAft>
                      </a:pPr>
                      <a:r>
                        <a:rPr lang="ru-RU" sz="1800" b="1" dirty="0" smtClean="0">
                          <a:solidFill>
                            <a:srgbClr val="FFFF00"/>
                          </a:solidFill>
                          <a:effectLst/>
                        </a:rPr>
                        <a:t>Сидоров  С.С. , спец. отд. кадров </a:t>
                      </a:r>
                      <a:r>
                        <a:rPr lang="ru-RU" sz="1800" b="1" dirty="0">
                          <a:solidFill>
                            <a:srgbClr val="FFFF00"/>
                          </a:solidFill>
                          <a:effectLst/>
                        </a:rPr>
                        <a:t> </a:t>
                      </a:r>
                      <a:endParaRPr lang="ru-RU" sz="1800" b="1" dirty="0">
                        <a:solidFill>
                          <a:srgbClr val="FFFF00"/>
                        </a:solidFill>
                        <a:effectLst/>
                        <a:latin typeface="Calibri"/>
                        <a:ea typeface="Calibri"/>
                        <a:cs typeface="Times New Roman"/>
                      </a:endParaRPr>
                    </a:p>
                  </a:txBody>
                  <a:tcPr marL="68580" marR="68580" marT="0" marB="0">
                    <a:solidFill>
                      <a:schemeClr val="accent6">
                        <a:lumMod val="75000"/>
                      </a:schemeClr>
                    </a:solidFill>
                  </a:tcPr>
                </a:tc>
                <a:tc>
                  <a:txBody>
                    <a:bodyPr/>
                    <a:lstStyle/>
                    <a:p>
                      <a:pPr algn="ctr">
                        <a:lnSpc>
                          <a:spcPct val="115000"/>
                        </a:lnSpc>
                        <a:spcAft>
                          <a:spcPts val="0"/>
                        </a:spcAft>
                      </a:pPr>
                      <a:r>
                        <a:rPr lang="ru-RU" sz="1800" b="1" dirty="0" smtClean="0">
                          <a:solidFill>
                            <a:srgbClr val="FFFF00"/>
                          </a:solidFill>
                          <a:effectLst/>
                          <a:latin typeface="Calibri"/>
                          <a:ea typeface="Calibri"/>
                          <a:cs typeface="Times New Roman"/>
                        </a:rPr>
                        <a:t>04.09.2015</a:t>
                      </a:r>
                      <a:endParaRPr lang="ru-RU" sz="1800" b="1" dirty="0">
                        <a:solidFill>
                          <a:srgbClr val="FFFF00"/>
                        </a:solidFill>
                        <a:effectLst/>
                        <a:latin typeface="Calibri"/>
                        <a:ea typeface="Calibri"/>
                        <a:cs typeface="Times New Roman"/>
                      </a:endParaRPr>
                    </a:p>
                  </a:txBody>
                  <a:tcPr marL="68580" marR="68580" marT="0" marB="0">
                    <a:solidFill>
                      <a:schemeClr val="accent6">
                        <a:lumMod val="75000"/>
                      </a:schemeClr>
                    </a:solidFill>
                  </a:tcPr>
                </a:tc>
                <a:tc>
                  <a:txBody>
                    <a:bodyPr/>
                    <a:lstStyle/>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chemeClr val="accent6">
                        <a:lumMod val="75000"/>
                      </a:schemeClr>
                    </a:solidFill>
                  </a:tcPr>
                </a:tc>
                <a:tc>
                  <a:txBody>
                    <a:bodyPr/>
                    <a:lstStyle/>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chemeClr val="accent6">
                        <a:lumMod val="75000"/>
                      </a:schemeClr>
                    </a:solidFill>
                  </a:tcPr>
                </a:tc>
                <a:tc>
                  <a:txBody>
                    <a:bodyPr/>
                    <a:lstStyle/>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chemeClr val="accent6">
                        <a:lumMod val="75000"/>
                      </a:schemeClr>
                    </a:solidFill>
                  </a:tcPr>
                </a:tc>
                <a:extLst>
                  <a:ext uri="{0D108BD9-81ED-4DB2-BD59-A6C34878D82A}">
                    <a16:rowId xmlns:a16="http://schemas.microsoft.com/office/drawing/2014/main" val="10006"/>
                  </a:ext>
                </a:extLst>
              </a:tr>
              <a:tr h="562017">
                <a:tc>
                  <a:txBody>
                    <a:bodyPr/>
                    <a:lstStyle/>
                    <a:p>
                      <a:pPr algn="ctr">
                        <a:lnSpc>
                          <a:spcPct val="115000"/>
                        </a:lnSpc>
                        <a:spcAft>
                          <a:spcPts val="0"/>
                        </a:spcAft>
                      </a:pPr>
                      <a:r>
                        <a:rPr lang="ru-RU" sz="1800" dirty="0">
                          <a:solidFill>
                            <a:srgbClr val="FFFF00"/>
                          </a:solidFill>
                          <a:effectLst/>
                        </a:rPr>
                        <a:t>2</a:t>
                      </a:r>
                      <a:endParaRPr lang="ru-RU" sz="1800" dirty="0">
                        <a:solidFill>
                          <a:srgbClr val="FFFF00"/>
                        </a:solidFill>
                        <a:effectLst/>
                        <a:latin typeface="Calibri"/>
                        <a:ea typeface="Calibri"/>
                        <a:cs typeface="Times New Roman"/>
                      </a:endParaRPr>
                    </a:p>
                  </a:txBody>
                  <a:tcPr marL="68580" marR="68580" marT="0" marB="0">
                    <a:solidFill>
                      <a:schemeClr val="accent6">
                        <a:lumMod val="75000"/>
                      </a:schemeClr>
                    </a:solidFill>
                  </a:tcPr>
                </a:tc>
                <a:tc>
                  <a:txBody>
                    <a:bodyPr/>
                    <a:lstStyle/>
                    <a:p>
                      <a:pPr algn="ctr">
                        <a:lnSpc>
                          <a:spcPct val="115000"/>
                        </a:lnSpc>
                        <a:spcAft>
                          <a:spcPts val="0"/>
                        </a:spcAft>
                      </a:pPr>
                      <a:r>
                        <a:rPr lang="ru-RU" sz="1800" b="1" baseline="0" dirty="0" smtClean="0">
                          <a:solidFill>
                            <a:srgbClr val="FFFF00"/>
                          </a:solidFill>
                          <a:effectLst/>
                        </a:rPr>
                        <a:t>Самойлова С.С., бух.</a:t>
                      </a:r>
                      <a:r>
                        <a:rPr lang="ru-RU" sz="1800" b="1" dirty="0">
                          <a:solidFill>
                            <a:srgbClr val="FFFF00"/>
                          </a:solidFill>
                          <a:effectLst/>
                        </a:rPr>
                        <a:t> </a:t>
                      </a:r>
                      <a:endParaRPr lang="ru-RU" sz="1800" b="1" dirty="0">
                        <a:solidFill>
                          <a:srgbClr val="FFFF00"/>
                        </a:solidFill>
                        <a:effectLst/>
                        <a:latin typeface="Calibri"/>
                        <a:ea typeface="Calibri"/>
                        <a:cs typeface="Times New Roman"/>
                      </a:endParaRPr>
                    </a:p>
                  </a:txBody>
                  <a:tcPr marL="68580" marR="68580" marT="0" marB="0">
                    <a:solidFill>
                      <a:schemeClr val="accent6">
                        <a:lumMod val="75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800" b="1" dirty="0" smtClean="0">
                          <a:solidFill>
                            <a:srgbClr val="FFFF00"/>
                          </a:solidFill>
                          <a:effectLst/>
                          <a:latin typeface="+mn-lt"/>
                          <a:ea typeface="Calibri"/>
                          <a:cs typeface="Times New Roman"/>
                        </a:rPr>
                        <a:t>04.09.2015</a:t>
                      </a:r>
                    </a:p>
                    <a:p>
                      <a:pPr algn="ctr">
                        <a:lnSpc>
                          <a:spcPct val="115000"/>
                        </a:lnSpc>
                        <a:spcAft>
                          <a:spcPts val="0"/>
                        </a:spcAft>
                      </a:pPr>
                      <a:r>
                        <a:rPr lang="ru-RU" sz="1800" dirty="0">
                          <a:solidFill>
                            <a:srgbClr val="FFFF00"/>
                          </a:solidFill>
                          <a:effectLst/>
                        </a:rPr>
                        <a:t> </a:t>
                      </a:r>
                      <a:endParaRPr lang="ru-RU" sz="1800" dirty="0">
                        <a:solidFill>
                          <a:srgbClr val="FFFF00"/>
                        </a:solidFill>
                        <a:effectLst/>
                        <a:latin typeface="Calibri"/>
                        <a:ea typeface="Calibri"/>
                        <a:cs typeface="Times New Roman"/>
                      </a:endParaRPr>
                    </a:p>
                  </a:txBody>
                  <a:tcPr marL="68580" marR="68580" marT="0" marB="0">
                    <a:solidFill>
                      <a:schemeClr val="accent6">
                        <a:lumMod val="75000"/>
                      </a:schemeClr>
                    </a:solidFill>
                  </a:tcPr>
                </a:tc>
                <a:tc>
                  <a:txBody>
                    <a:bodyPr/>
                    <a:lstStyle/>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chemeClr val="accent6">
                        <a:lumMod val="75000"/>
                      </a:schemeClr>
                    </a:solidFill>
                  </a:tcPr>
                </a:tc>
                <a:tc>
                  <a:txBody>
                    <a:bodyPr/>
                    <a:lstStyle/>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chemeClr val="accent6">
                        <a:lumMod val="75000"/>
                      </a:schemeClr>
                    </a:solidFill>
                  </a:tcPr>
                </a:tc>
                <a:tc>
                  <a:txBody>
                    <a:bodyPr/>
                    <a:lstStyle/>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chemeClr val="accent6">
                        <a:lumMod val="75000"/>
                      </a:schemeClr>
                    </a:solidFill>
                  </a:tcPr>
                </a:tc>
                <a:extLst>
                  <a:ext uri="{0D108BD9-81ED-4DB2-BD59-A6C34878D82A}">
                    <a16:rowId xmlns:a16="http://schemas.microsoft.com/office/drawing/2014/main" val="10007"/>
                  </a:ext>
                </a:extLst>
              </a:tr>
              <a:tr h="307637">
                <a:tc gridSpan="6">
                  <a:txBody>
                    <a:bodyPr/>
                    <a:lstStyle/>
                    <a:p>
                      <a:pPr algn="ctr">
                        <a:lnSpc>
                          <a:spcPct val="115000"/>
                        </a:lnSpc>
                        <a:spcAft>
                          <a:spcPts val="0"/>
                        </a:spcAft>
                      </a:pPr>
                      <a:r>
                        <a:rPr lang="ru-RU" sz="1800" dirty="0">
                          <a:solidFill>
                            <a:srgbClr val="C00000"/>
                          </a:solidFill>
                          <a:effectLst/>
                        </a:rPr>
                        <a:t>Педагогический </a:t>
                      </a:r>
                      <a:r>
                        <a:rPr lang="ru-RU" sz="1800" dirty="0" smtClean="0">
                          <a:solidFill>
                            <a:srgbClr val="C00000"/>
                          </a:solidFill>
                          <a:effectLst/>
                        </a:rPr>
                        <a:t>(врачебный) состав </a:t>
                      </a:r>
                      <a:r>
                        <a:rPr lang="ru-RU" sz="1800" dirty="0">
                          <a:solidFill>
                            <a:srgbClr val="C00000"/>
                          </a:solidFill>
                          <a:effectLst/>
                        </a:rPr>
                        <a:t>учреждения</a:t>
                      </a:r>
                      <a:endParaRPr lang="ru-RU" sz="1800" dirty="0">
                        <a:solidFill>
                          <a:srgbClr val="C00000"/>
                        </a:solidFill>
                        <a:effectLst/>
                        <a:latin typeface="Calibri"/>
                        <a:ea typeface="Calibri"/>
                        <a:cs typeface="Times New Roman"/>
                      </a:endParaRPr>
                    </a:p>
                  </a:txBody>
                  <a:tcPr marL="68580" marR="68580" marT="0" marB="0">
                    <a:solidFill>
                      <a:schemeClr val="accent4">
                        <a:lumMod val="40000"/>
                        <a:lumOff val="6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8"/>
                  </a:ext>
                </a:extLst>
              </a:tr>
              <a:tr h="704736">
                <a:tc>
                  <a:txBody>
                    <a:bodyPr/>
                    <a:lstStyle/>
                    <a:p>
                      <a:pPr algn="ctr">
                        <a:lnSpc>
                          <a:spcPct val="115000"/>
                        </a:lnSpc>
                        <a:spcAft>
                          <a:spcPts val="0"/>
                        </a:spcAft>
                      </a:pPr>
                      <a:r>
                        <a:rPr lang="ru-RU" sz="1800" dirty="0">
                          <a:solidFill>
                            <a:srgbClr val="C00000"/>
                          </a:solidFill>
                          <a:effectLst/>
                        </a:rPr>
                        <a:t>1</a:t>
                      </a:r>
                      <a:endParaRPr lang="ru-RU" sz="1800" dirty="0">
                        <a:solidFill>
                          <a:srgbClr val="C00000"/>
                        </a:solidFill>
                        <a:effectLst/>
                        <a:latin typeface="Calibri"/>
                        <a:ea typeface="Calibri"/>
                        <a:cs typeface="Times New Roman"/>
                      </a:endParaRPr>
                    </a:p>
                  </a:txBody>
                  <a:tcPr marL="68580" marR="68580" marT="0" marB="0">
                    <a:solidFill>
                      <a:schemeClr val="accent4">
                        <a:lumMod val="40000"/>
                        <a:lumOff val="60000"/>
                      </a:schemeClr>
                    </a:solidFill>
                  </a:tcPr>
                </a:tc>
                <a:tc>
                  <a:txBody>
                    <a:bodyPr/>
                    <a:lstStyle/>
                    <a:p>
                      <a:pPr algn="ctr">
                        <a:lnSpc>
                          <a:spcPct val="115000"/>
                        </a:lnSpc>
                        <a:spcAft>
                          <a:spcPts val="0"/>
                        </a:spcAft>
                      </a:pPr>
                      <a:r>
                        <a:rPr lang="ru-RU" sz="1800" b="1" dirty="0" smtClean="0">
                          <a:solidFill>
                            <a:srgbClr val="C00000"/>
                          </a:solidFill>
                          <a:effectLst/>
                        </a:rPr>
                        <a:t>Кузнецова</a:t>
                      </a:r>
                      <a:r>
                        <a:rPr lang="ru-RU" sz="1800" b="1" baseline="0" dirty="0" smtClean="0">
                          <a:solidFill>
                            <a:srgbClr val="C00000"/>
                          </a:solidFill>
                          <a:effectLst/>
                        </a:rPr>
                        <a:t> К.К., педагог-организатор </a:t>
                      </a:r>
                      <a:r>
                        <a:rPr lang="ru-RU" sz="1800" dirty="0">
                          <a:solidFill>
                            <a:srgbClr val="C00000"/>
                          </a:solidFill>
                          <a:effectLst/>
                        </a:rPr>
                        <a:t> </a:t>
                      </a:r>
                      <a:endParaRPr lang="ru-RU" sz="1800" dirty="0">
                        <a:solidFill>
                          <a:srgbClr val="C00000"/>
                        </a:solidFill>
                        <a:effectLst/>
                        <a:latin typeface="Calibri"/>
                        <a:ea typeface="Calibri"/>
                        <a:cs typeface="Times New Roman"/>
                      </a:endParaRPr>
                    </a:p>
                  </a:txBody>
                  <a:tcPr marL="68580" marR="68580" marT="0" marB="0">
                    <a:solidFill>
                      <a:schemeClr val="accent4">
                        <a:lumMod val="40000"/>
                        <a:lumOff val="60000"/>
                      </a:schemeClr>
                    </a:solidFill>
                  </a:tcPr>
                </a:tc>
                <a:tc>
                  <a:txBody>
                    <a:bodyPr/>
                    <a:lstStyle/>
                    <a:p>
                      <a:pPr algn="ctr">
                        <a:lnSpc>
                          <a:spcPct val="115000"/>
                        </a:lnSpc>
                        <a:spcAft>
                          <a:spcPts val="0"/>
                        </a:spcAft>
                      </a:pPr>
                      <a:r>
                        <a:rPr lang="ru-RU" sz="1800" b="1" dirty="0" smtClean="0">
                          <a:solidFill>
                            <a:srgbClr val="C00000"/>
                          </a:solidFill>
                          <a:effectLst/>
                        </a:rPr>
                        <a:t>11.09.2015</a:t>
                      </a:r>
                      <a:r>
                        <a:rPr lang="ru-RU" sz="1800" b="1" dirty="0">
                          <a:solidFill>
                            <a:srgbClr val="C00000"/>
                          </a:solidFill>
                          <a:effectLst/>
                        </a:rPr>
                        <a:t> </a:t>
                      </a:r>
                      <a:endParaRPr lang="ru-RU" sz="1800" b="1" dirty="0">
                        <a:solidFill>
                          <a:srgbClr val="C00000"/>
                        </a:solidFill>
                        <a:effectLst/>
                        <a:latin typeface="Calibri"/>
                        <a:ea typeface="Calibri"/>
                        <a:cs typeface="Times New Roman"/>
                      </a:endParaRPr>
                    </a:p>
                  </a:txBody>
                  <a:tcPr marL="68580" marR="68580" marT="0" marB="0">
                    <a:solidFill>
                      <a:schemeClr val="accent4">
                        <a:lumMod val="40000"/>
                        <a:lumOff val="60000"/>
                      </a:schemeClr>
                    </a:solidFill>
                  </a:tcPr>
                </a:tc>
                <a:tc>
                  <a:txBody>
                    <a:bodyPr/>
                    <a:lstStyle/>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chemeClr val="accent4">
                        <a:lumMod val="40000"/>
                        <a:lumOff val="60000"/>
                      </a:schemeClr>
                    </a:solidFill>
                  </a:tcPr>
                </a:tc>
                <a:tc>
                  <a:txBody>
                    <a:bodyPr/>
                    <a:lstStyle/>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chemeClr val="accent4">
                        <a:lumMod val="40000"/>
                        <a:lumOff val="60000"/>
                      </a:schemeClr>
                    </a:solidFill>
                  </a:tcPr>
                </a:tc>
                <a:tc>
                  <a:txBody>
                    <a:bodyPr/>
                    <a:lstStyle/>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chemeClr val="accent4">
                        <a:lumMod val="40000"/>
                        <a:lumOff val="60000"/>
                      </a:schemeClr>
                    </a:solidFill>
                  </a:tcPr>
                </a:tc>
                <a:extLst>
                  <a:ext uri="{0D108BD9-81ED-4DB2-BD59-A6C34878D82A}">
                    <a16:rowId xmlns:a16="http://schemas.microsoft.com/office/drawing/2014/main" val="10009"/>
                  </a:ext>
                </a:extLst>
              </a:tr>
              <a:tr h="401887">
                <a:tc>
                  <a:txBody>
                    <a:bodyPr/>
                    <a:lstStyle/>
                    <a:p>
                      <a:pPr algn="ctr">
                        <a:lnSpc>
                          <a:spcPct val="115000"/>
                        </a:lnSpc>
                        <a:spcAft>
                          <a:spcPts val="0"/>
                        </a:spcAft>
                      </a:pPr>
                      <a:r>
                        <a:rPr lang="ru-RU" sz="1800" dirty="0">
                          <a:solidFill>
                            <a:srgbClr val="C00000"/>
                          </a:solidFill>
                          <a:effectLst/>
                        </a:rPr>
                        <a:t>2</a:t>
                      </a:r>
                      <a:endParaRPr lang="ru-RU" sz="1800" dirty="0">
                        <a:solidFill>
                          <a:srgbClr val="C00000"/>
                        </a:solidFill>
                        <a:effectLst/>
                        <a:latin typeface="Calibri"/>
                        <a:ea typeface="Calibri"/>
                        <a:cs typeface="Times New Roman"/>
                      </a:endParaRPr>
                    </a:p>
                  </a:txBody>
                  <a:tcPr marL="68580" marR="68580" marT="0" marB="0">
                    <a:solidFill>
                      <a:schemeClr val="accent4">
                        <a:lumMod val="40000"/>
                        <a:lumOff val="60000"/>
                      </a:schemeClr>
                    </a:solidFill>
                  </a:tcPr>
                </a:tc>
                <a:tc>
                  <a:txBody>
                    <a:bodyPr/>
                    <a:lstStyle/>
                    <a:p>
                      <a:pPr algn="ctr">
                        <a:lnSpc>
                          <a:spcPct val="115000"/>
                        </a:lnSpc>
                        <a:spcAft>
                          <a:spcPts val="0"/>
                        </a:spcAft>
                      </a:pPr>
                      <a:r>
                        <a:rPr lang="ru-RU" sz="1800" dirty="0">
                          <a:solidFill>
                            <a:srgbClr val="C00000"/>
                          </a:solidFill>
                          <a:effectLst/>
                        </a:rPr>
                        <a:t> </a:t>
                      </a:r>
                      <a:r>
                        <a:rPr lang="ru-RU" sz="1800" b="1" dirty="0" smtClean="0">
                          <a:solidFill>
                            <a:srgbClr val="C00000"/>
                          </a:solidFill>
                          <a:effectLst/>
                        </a:rPr>
                        <a:t>Сурахадзе</a:t>
                      </a:r>
                      <a:r>
                        <a:rPr lang="ru-RU" sz="1800" b="1" baseline="0" dirty="0" smtClean="0">
                          <a:solidFill>
                            <a:srgbClr val="C00000"/>
                          </a:solidFill>
                          <a:effectLst/>
                        </a:rPr>
                        <a:t> А.А., </a:t>
                      </a:r>
                    </a:p>
                    <a:p>
                      <a:pPr algn="ctr">
                        <a:lnSpc>
                          <a:spcPct val="115000"/>
                        </a:lnSpc>
                        <a:spcAft>
                          <a:spcPts val="0"/>
                        </a:spcAft>
                      </a:pPr>
                      <a:r>
                        <a:rPr lang="ru-RU" sz="1800" b="1" baseline="0" dirty="0" smtClean="0">
                          <a:solidFill>
                            <a:srgbClr val="C00000"/>
                          </a:solidFill>
                          <a:effectLst/>
                          <a:latin typeface="Calibri"/>
                          <a:ea typeface="Calibri"/>
                          <a:cs typeface="Times New Roman"/>
                        </a:rPr>
                        <a:t>врач-кардиолог</a:t>
                      </a:r>
                      <a:endParaRPr lang="ru-RU" sz="1800" b="1" dirty="0">
                        <a:solidFill>
                          <a:srgbClr val="C00000"/>
                        </a:solidFill>
                        <a:effectLst/>
                        <a:latin typeface="Calibri"/>
                        <a:ea typeface="Calibri"/>
                        <a:cs typeface="Times New Roman"/>
                      </a:endParaRPr>
                    </a:p>
                  </a:txBody>
                  <a:tcPr marL="68580" marR="68580" marT="0" marB="0">
                    <a:solidFill>
                      <a:schemeClr val="accent4">
                        <a:lumMod val="40000"/>
                        <a:lumOff val="60000"/>
                      </a:schemeClr>
                    </a:solidFill>
                  </a:tcPr>
                </a:tc>
                <a:tc>
                  <a:txBody>
                    <a:bodyPr/>
                    <a:lstStyle/>
                    <a:p>
                      <a:pPr algn="ctr">
                        <a:lnSpc>
                          <a:spcPct val="115000"/>
                        </a:lnSpc>
                        <a:spcAft>
                          <a:spcPts val="0"/>
                        </a:spcAft>
                      </a:pPr>
                      <a:r>
                        <a:rPr lang="ru-RU" sz="1800" b="1" dirty="0">
                          <a:solidFill>
                            <a:srgbClr val="C00000"/>
                          </a:solidFill>
                          <a:effectLst/>
                        </a:rPr>
                        <a:t> </a:t>
                      </a:r>
                      <a:r>
                        <a:rPr lang="ru-RU" sz="1800" b="1" dirty="0" smtClean="0">
                          <a:solidFill>
                            <a:srgbClr val="C00000"/>
                          </a:solidFill>
                          <a:effectLst/>
                        </a:rPr>
                        <a:t>11.09.2015</a:t>
                      </a:r>
                      <a:endParaRPr lang="ru-RU" sz="1800" b="1" dirty="0">
                        <a:solidFill>
                          <a:srgbClr val="C00000"/>
                        </a:solidFill>
                        <a:effectLst/>
                        <a:latin typeface="Calibri"/>
                        <a:ea typeface="Calibri"/>
                        <a:cs typeface="Times New Roman"/>
                      </a:endParaRPr>
                    </a:p>
                  </a:txBody>
                  <a:tcPr marL="68580" marR="68580" marT="0" marB="0">
                    <a:solidFill>
                      <a:schemeClr val="accent4">
                        <a:lumMod val="40000"/>
                        <a:lumOff val="60000"/>
                      </a:schemeClr>
                    </a:solidFill>
                  </a:tcPr>
                </a:tc>
                <a:tc>
                  <a:txBody>
                    <a:bodyPr/>
                    <a:lstStyle/>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chemeClr val="accent4">
                        <a:lumMod val="40000"/>
                        <a:lumOff val="60000"/>
                      </a:schemeClr>
                    </a:solidFill>
                  </a:tcPr>
                </a:tc>
                <a:tc>
                  <a:txBody>
                    <a:bodyPr/>
                    <a:lstStyle/>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chemeClr val="accent4">
                        <a:lumMod val="40000"/>
                        <a:lumOff val="60000"/>
                      </a:schemeClr>
                    </a:solidFill>
                  </a:tcPr>
                </a:tc>
                <a:tc>
                  <a:txBody>
                    <a:bodyPr/>
                    <a:lstStyle/>
                    <a:p>
                      <a:pPr algn="ctr">
                        <a:lnSpc>
                          <a:spcPct val="115000"/>
                        </a:lnSpc>
                        <a:spcAft>
                          <a:spcPts val="0"/>
                        </a:spcAft>
                      </a:pPr>
                      <a:r>
                        <a:rPr lang="ru-RU" sz="1800" dirty="0">
                          <a:effectLst/>
                        </a:rPr>
                        <a:t> </a:t>
                      </a:r>
                      <a:endParaRPr lang="ru-RU" sz="1800" dirty="0">
                        <a:effectLst/>
                        <a:latin typeface="Calibri"/>
                        <a:ea typeface="Calibri"/>
                        <a:cs typeface="Times New Roman"/>
                      </a:endParaRPr>
                    </a:p>
                  </a:txBody>
                  <a:tcPr marL="68580" marR="68580" marT="0" marB="0">
                    <a:solidFill>
                      <a:schemeClr val="accent4">
                        <a:lumMod val="40000"/>
                        <a:lumOff val="60000"/>
                      </a:scheme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29494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1257" y="201571"/>
            <a:ext cx="11685320" cy="2743509"/>
          </a:xfrm>
        </p:spPr>
        <p:txBody>
          <a:bodyPr>
            <a:noAutofit/>
          </a:bodyPr>
          <a:lstStyle/>
          <a:p>
            <a:r>
              <a:rPr lang="ru-RU" sz="4400" b="1" dirty="0">
                <a:solidFill>
                  <a:srgbClr val="C00000"/>
                </a:solidFill>
              </a:rPr>
              <a:t>Статья 13.3. Обязанность организаций принимать меры по предупреждению коррупции</a:t>
            </a:r>
            <a:br>
              <a:rPr lang="ru-RU" sz="4400" b="1" dirty="0">
                <a:solidFill>
                  <a:srgbClr val="C00000"/>
                </a:solidFill>
              </a:rPr>
            </a:br>
            <a:r>
              <a:rPr lang="ru-RU" sz="3200" b="1" dirty="0"/>
              <a:t/>
            </a:r>
            <a:br>
              <a:rPr lang="ru-RU" sz="3200" b="1" dirty="0"/>
            </a:br>
            <a:r>
              <a:rPr lang="ru-RU" sz="3200" b="1" dirty="0"/>
              <a:t/>
            </a:r>
            <a:br>
              <a:rPr lang="ru-RU" sz="3200" b="1" dirty="0"/>
            </a:br>
            <a:endParaRPr lang="ru-RU" sz="3200" b="1" dirty="0"/>
          </a:p>
        </p:txBody>
      </p:sp>
      <p:sp>
        <p:nvSpPr>
          <p:cNvPr id="3" name="Текст 2"/>
          <p:cNvSpPr>
            <a:spLocks noGrp="1"/>
          </p:cNvSpPr>
          <p:nvPr>
            <p:ph type="body" idx="1"/>
          </p:nvPr>
        </p:nvSpPr>
        <p:spPr>
          <a:xfrm>
            <a:off x="261257" y="1573325"/>
            <a:ext cx="11685320" cy="1500187"/>
          </a:xfrm>
        </p:spPr>
        <p:txBody>
          <a:bodyPr>
            <a:normAutofit fontScale="25000" lnSpcReduction="20000"/>
          </a:bodyPr>
          <a:lstStyle/>
          <a:p>
            <a:r>
              <a:rPr lang="ru-RU" sz="11200" b="1" dirty="0" smtClean="0">
                <a:solidFill>
                  <a:srgbClr val="0070C0"/>
                </a:solidFill>
              </a:rPr>
              <a:t>Меры </a:t>
            </a:r>
            <a:r>
              <a:rPr lang="ru-RU" sz="11200" b="1" dirty="0">
                <a:solidFill>
                  <a:srgbClr val="0070C0"/>
                </a:solidFill>
              </a:rPr>
              <a:t>по предупреждению коррупции, принимаемые в </a:t>
            </a:r>
            <a:r>
              <a:rPr lang="ru-RU" sz="11200" b="1" dirty="0" smtClean="0">
                <a:solidFill>
                  <a:srgbClr val="0070C0"/>
                </a:solidFill>
              </a:rPr>
              <a:t>организации:</a:t>
            </a:r>
            <a:endParaRPr lang="ru-RU" sz="11200" b="1" dirty="0">
              <a:solidFill>
                <a:srgbClr val="0070C0"/>
              </a:solidFill>
            </a:endParaRPr>
          </a:p>
          <a:p>
            <a:r>
              <a:rPr lang="ru-RU" sz="11200" b="1" dirty="0">
                <a:solidFill>
                  <a:srgbClr val="0070C0"/>
                </a:solidFill>
              </a:rPr>
              <a:t>1) определение подразделений или должностных лиц, ответственных за профилактику коррупционных и иных правонарушений;</a:t>
            </a:r>
          </a:p>
          <a:p>
            <a:r>
              <a:rPr lang="ru-RU" sz="11200" b="1" dirty="0">
                <a:solidFill>
                  <a:srgbClr val="0070C0"/>
                </a:solidFill>
              </a:rPr>
              <a:t>2) сотрудничество организации с правоохранительными органами;</a:t>
            </a:r>
          </a:p>
          <a:p>
            <a:r>
              <a:rPr lang="ru-RU" sz="11200" b="1" dirty="0">
                <a:solidFill>
                  <a:srgbClr val="0070C0"/>
                </a:solidFill>
              </a:rPr>
              <a:t>3) разработку и внедрение в практику стандартов и процедур, направленных на обеспечение добросовестной работы организации;</a:t>
            </a:r>
          </a:p>
          <a:p>
            <a:r>
              <a:rPr lang="ru-RU" sz="11200" b="1" dirty="0">
                <a:solidFill>
                  <a:srgbClr val="0070C0"/>
                </a:solidFill>
              </a:rPr>
              <a:t>4) принятие кодекса этики и служебного поведения работников организации;</a:t>
            </a:r>
          </a:p>
          <a:p>
            <a:r>
              <a:rPr lang="ru-RU" sz="11200" b="1" dirty="0">
                <a:solidFill>
                  <a:srgbClr val="0070C0"/>
                </a:solidFill>
              </a:rPr>
              <a:t>5) предотвращение и урегулирование конфликта интересов;</a:t>
            </a:r>
          </a:p>
          <a:p>
            <a:r>
              <a:rPr lang="ru-RU" sz="11200" b="1" dirty="0">
                <a:solidFill>
                  <a:srgbClr val="0070C0"/>
                </a:solidFill>
              </a:rPr>
              <a:t>6) недопущение составления неофициальной отчетности и использования поддельных документов</a:t>
            </a:r>
            <a:r>
              <a:rPr lang="ru-RU" sz="11200" b="1" dirty="0" smtClean="0">
                <a:solidFill>
                  <a:srgbClr val="0070C0"/>
                </a:solidFill>
              </a:rPr>
              <a:t>.</a:t>
            </a:r>
            <a:r>
              <a:rPr lang="ru-RU" sz="11200" dirty="0" smtClean="0"/>
              <a:t/>
            </a:r>
            <a:br>
              <a:rPr lang="ru-RU" sz="11200" dirty="0" smtClean="0"/>
            </a:br>
            <a:endParaRPr lang="ru-RU" sz="11200" dirty="0" smtClean="0"/>
          </a:p>
          <a:p>
            <a:endParaRPr lang="ru-RU" sz="11200" dirty="0"/>
          </a:p>
        </p:txBody>
      </p:sp>
      <p:pic>
        <p:nvPicPr>
          <p:cNvPr id="4" name="Picture 2" descr="http://konzarya.ru/sites/default/files/image_gallery/99cfd5134809d59445f3f8c4ea2c5fd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1266" y="5725700"/>
            <a:ext cx="1033153" cy="902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8321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751" y="178131"/>
            <a:ext cx="12192000" cy="973776"/>
          </a:xfrm>
        </p:spPr>
        <p:txBody>
          <a:bodyPr>
            <a:normAutofit fontScale="90000"/>
          </a:bodyPr>
          <a:lstStyle/>
          <a:p>
            <a:pPr algn="ctr">
              <a:lnSpc>
                <a:spcPct val="100000"/>
              </a:lnSpc>
            </a:pPr>
            <a:r>
              <a:rPr lang="ru-RU" sz="3200" b="1" u="sng" dirty="0" smtClean="0">
                <a:solidFill>
                  <a:srgbClr val="C00000"/>
                </a:solidFill>
                <a:latin typeface="+mn-lt"/>
              </a:rPr>
              <a:t>Определение подразделений или должностных лиц, ответственных за профилактику коррупционных и иных правонарушений</a:t>
            </a:r>
            <a:endParaRPr lang="ru-RU" sz="3200" b="1" u="sng" dirty="0">
              <a:solidFill>
                <a:srgbClr val="C00000"/>
              </a:solidFill>
              <a:latin typeface="+mn-lt"/>
            </a:endParaRPr>
          </a:p>
        </p:txBody>
      </p:sp>
      <p:sp>
        <p:nvSpPr>
          <p:cNvPr id="3" name="Текст 2"/>
          <p:cNvSpPr>
            <a:spLocks noGrp="1"/>
          </p:cNvSpPr>
          <p:nvPr>
            <p:ph type="body" idx="1"/>
          </p:nvPr>
        </p:nvSpPr>
        <p:spPr>
          <a:xfrm>
            <a:off x="249382" y="1235035"/>
            <a:ext cx="11637818" cy="5474524"/>
          </a:xfrm>
          <a:ln w="38100">
            <a:solidFill>
              <a:schemeClr val="tx1"/>
            </a:solidFill>
          </a:ln>
        </p:spPr>
        <p:txBody>
          <a:bodyPr>
            <a:normAutofit lnSpcReduction="10000"/>
          </a:bodyPr>
          <a:lstStyle/>
          <a:p>
            <a:pPr algn="ctr">
              <a:lnSpc>
                <a:spcPct val="100000"/>
              </a:lnSpc>
              <a:spcBef>
                <a:spcPts val="0"/>
              </a:spcBef>
            </a:pPr>
            <a:r>
              <a:rPr lang="ru-RU" sz="2800" b="1" dirty="0" smtClean="0">
                <a:solidFill>
                  <a:schemeClr val="tx1"/>
                </a:solidFill>
              </a:rPr>
              <a:t>Санкт-Петербургское государственное казенное учреждение </a:t>
            </a:r>
          </a:p>
          <a:p>
            <a:pPr algn="ctr">
              <a:lnSpc>
                <a:spcPct val="100000"/>
              </a:lnSpc>
              <a:spcBef>
                <a:spcPts val="0"/>
              </a:spcBef>
            </a:pPr>
            <a:r>
              <a:rPr lang="ru-RU" sz="2800" b="1" dirty="0" smtClean="0">
                <a:solidFill>
                  <a:schemeClr val="tx1"/>
                </a:solidFill>
              </a:rPr>
              <a:t>«Жилищное агентство Красносельского района Санкт-Петербурга»</a:t>
            </a:r>
          </a:p>
          <a:p>
            <a:pPr algn="ctr">
              <a:lnSpc>
                <a:spcPct val="100000"/>
              </a:lnSpc>
              <a:spcBef>
                <a:spcPts val="0"/>
              </a:spcBef>
            </a:pPr>
            <a:endParaRPr lang="ru-RU" b="1" dirty="0" smtClean="0">
              <a:solidFill>
                <a:schemeClr val="tx1"/>
              </a:solidFill>
            </a:endParaRPr>
          </a:p>
          <a:p>
            <a:pPr algn="ctr">
              <a:lnSpc>
                <a:spcPct val="100000"/>
              </a:lnSpc>
              <a:spcBef>
                <a:spcPts val="0"/>
              </a:spcBef>
            </a:pPr>
            <a:r>
              <a:rPr lang="ru-RU" sz="2800" b="1" dirty="0" smtClean="0">
                <a:solidFill>
                  <a:schemeClr val="tx1"/>
                </a:solidFill>
              </a:rPr>
              <a:t>ПРИКАЗ </a:t>
            </a:r>
          </a:p>
          <a:p>
            <a:pPr>
              <a:lnSpc>
                <a:spcPct val="100000"/>
              </a:lnSpc>
              <a:spcBef>
                <a:spcPts val="0"/>
              </a:spcBef>
            </a:pPr>
            <a:r>
              <a:rPr lang="ru-RU" sz="2800" b="1" dirty="0" smtClean="0">
                <a:solidFill>
                  <a:schemeClr val="tx1"/>
                </a:solidFill>
              </a:rPr>
              <a:t>       «___» ___________ 201__г.                                                           № _______</a:t>
            </a:r>
          </a:p>
          <a:p>
            <a:pPr algn="ctr">
              <a:lnSpc>
                <a:spcPct val="100000"/>
              </a:lnSpc>
              <a:spcBef>
                <a:spcPts val="0"/>
              </a:spcBef>
            </a:pPr>
            <a:endParaRPr lang="ru-RU" b="1" dirty="0" smtClean="0">
              <a:solidFill>
                <a:schemeClr val="tx1"/>
              </a:solidFill>
            </a:endParaRPr>
          </a:p>
          <a:p>
            <a:pPr>
              <a:lnSpc>
                <a:spcPct val="100000"/>
              </a:lnSpc>
              <a:spcBef>
                <a:spcPts val="0"/>
              </a:spcBef>
            </a:pPr>
            <a:r>
              <a:rPr lang="ru-RU" sz="1800" b="1" dirty="0" smtClean="0">
                <a:solidFill>
                  <a:schemeClr val="tx1"/>
                </a:solidFill>
              </a:rPr>
              <a:t>«О назначении лица, ответственного </a:t>
            </a:r>
          </a:p>
          <a:p>
            <a:pPr>
              <a:lnSpc>
                <a:spcPct val="100000"/>
              </a:lnSpc>
              <a:spcBef>
                <a:spcPts val="0"/>
              </a:spcBef>
            </a:pPr>
            <a:r>
              <a:rPr lang="ru-RU" sz="1800" b="1" dirty="0" smtClean="0">
                <a:solidFill>
                  <a:schemeClr val="tx1"/>
                </a:solidFill>
              </a:rPr>
              <a:t>за профилактику коррупционных и иных </a:t>
            </a:r>
          </a:p>
          <a:p>
            <a:pPr>
              <a:lnSpc>
                <a:spcPct val="100000"/>
              </a:lnSpc>
              <a:spcBef>
                <a:spcPts val="0"/>
              </a:spcBef>
            </a:pPr>
            <a:r>
              <a:rPr lang="ru-RU" sz="1800" b="1" dirty="0" smtClean="0">
                <a:solidFill>
                  <a:schemeClr val="tx1"/>
                </a:solidFill>
              </a:rPr>
              <a:t>правонарушений»      </a:t>
            </a:r>
          </a:p>
          <a:p>
            <a:pPr>
              <a:lnSpc>
                <a:spcPct val="100000"/>
              </a:lnSpc>
              <a:spcBef>
                <a:spcPts val="0"/>
              </a:spcBef>
            </a:pPr>
            <a:endParaRPr lang="ru-RU" sz="1800" b="1" dirty="0" smtClean="0">
              <a:solidFill>
                <a:schemeClr val="tx1"/>
              </a:solidFill>
            </a:endParaRPr>
          </a:p>
          <a:p>
            <a:pPr>
              <a:lnSpc>
                <a:spcPct val="100000"/>
              </a:lnSpc>
              <a:spcBef>
                <a:spcPts val="0"/>
              </a:spcBef>
            </a:pPr>
            <a:r>
              <a:rPr lang="ru-RU" sz="1800" b="1" dirty="0">
                <a:solidFill>
                  <a:schemeClr val="tx1"/>
                </a:solidFill>
              </a:rPr>
              <a:t> </a:t>
            </a:r>
            <a:r>
              <a:rPr lang="ru-RU" sz="1800" b="1" dirty="0" smtClean="0">
                <a:solidFill>
                  <a:schemeClr val="tx1"/>
                </a:solidFill>
              </a:rPr>
              <a:t>                  Во исполнение статьи 13.3 Федерального закона от 25.12.2008 № 273-ФЗ «О противодействии коррупции» и в связи с организационно-штатными изменениями</a:t>
            </a:r>
          </a:p>
          <a:p>
            <a:pPr>
              <a:lnSpc>
                <a:spcPct val="100000"/>
              </a:lnSpc>
              <a:spcBef>
                <a:spcPts val="0"/>
              </a:spcBef>
            </a:pPr>
            <a:endParaRPr lang="ru-RU" sz="1800" b="1" dirty="0">
              <a:solidFill>
                <a:schemeClr val="tx1"/>
              </a:solidFill>
            </a:endParaRPr>
          </a:p>
          <a:p>
            <a:pPr>
              <a:lnSpc>
                <a:spcPct val="100000"/>
              </a:lnSpc>
              <a:spcBef>
                <a:spcPts val="0"/>
              </a:spcBef>
            </a:pPr>
            <a:r>
              <a:rPr lang="ru-RU" sz="1800" b="1" dirty="0" smtClean="0">
                <a:solidFill>
                  <a:schemeClr val="tx1"/>
                </a:solidFill>
              </a:rPr>
              <a:t>          П Р И К А З Ы В А Ю   </a:t>
            </a:r>
          </a:p>
          <a:p>
            <a:pPr>
              <a:lnSpc>
                <a:spcPct val="100000"/>
              </a:lnSpc>
              <a:spcBef>
                <a:spcPts val="0"/>
              </a:spcBef>
            </a:pPr>
            <a:endParaRPr lang="ru-RU" sz="1800" b="1" dirty="0">
              <a:solidFill>
                <a:schemeClr val="tx1"/>
              </a:solidFill>
            </a:endParaRPr>
          </a:p>
          <a:p>
            <a:pPr marL="342900" indent="-342900" algn="just">
              <a:lnSpc>
                <a:spcPct val="100000"/>
              </a:lnSpc>
              <a:spcBef>
                <a:spcPts val="0"/>
              </a:spcBef>
              <a:buAutoNum type="arabicPeriod"/>
            </a:pPr>
            <a:r>
              <a:rPr lang="ru-RU" sz="1800" b="1" dirty="0" smtClean="0">
                <a:solidFill>
                  <a:schemeClr val="tx1"/>
                </a:solidFill>
              </a:rPr>
              <a:t>Назначить заместителя директора учреждения Иванникова Сергея Петровича лицом ответственным за профилактику коррупционных и иных правонарушений.</a:t>
            </a:r>
          </a:p>
          <a:p>
            <a:pPr algn="just">
              <a:lnSpc>
                <a:spcPct val="100000"/>
              </a:lnSpc>
              <a:spcBef>
                <a:spcPts val="0"/>
              </a:spcBef>
            </a:pPr>
            <a:r>
              <a:rPr lang="ru-RU" sz="1800" b="1" dirty="0" smtClean="0">
                <a:solidFill>
                  <a:schemeClr val="tx1"/>
                </a:solidFill>
              </a:rPr>
              <a:t>2.  Возложить на Иванникова Сергея Петровича  исполнение следующих обязанностей:</a:t>
            </a:r>
            <a:endParaRPr lang="ru-RU" sz="1800" dirty="0" smtClean="0">
              <a:solidFill>
                <a:schemeClr val="tx1"/>
              </a:solidFill>
            </a:endParaRPr>
          </a:p>
          <a:p>
            <a:pPr algn="ctr">
              <a:lnSpc>
                <a:spcPct val="100000"/>
              </a:lnSpc>
              <a:spcBef>
                <a:spcPts val="0"/>
              </a:spcBef>
            </a:pPr>
            <a:endParaRPr lang="ru-RU" dirty="0">
              <a:solidFill>
                <a:schemeClr val="tx1"/>
              </a:solidFill>
            </a:endParaRPr>
          </a:p>
        </p:txBody>
      </p:sp>
    </p:spTree>
    <p:extLst>
      <p:ext uri="{BB962C8B-B14F-4D97-AF65-F5344CB8AC3E}">
        <p14:creationId xmlns:p14="http://schemas.microsoft.com/office/powerpoint/2010/main" val="2629918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title"/>
          </p:nvPr>
        </p:nvSpPr>
        <p:spPr>
          <a:xfrm>
            <a:off x="344384" y="83126"/>
            <a:ext cx="11009416" cy="6531429"/>
          </a:xfrm>
          <a:ln w="38100">
            <a:solidFill>
              <a:schemeClr val="tx1"/>
            </a:solidFill>
          </a:ln>
        </p:spPr>
        <p:txBody>
          <a:bodyPr>
            <a:normAutofit fontScale="90000"/>
          </a:bodyPr>
          <a:lstStyle/>
          <a:p>
            <a:r>
              <a:rPr lang="ru-RU" sz="1600" b="1" dirty="0" smtClean="0">
                <a:solidFill>
                  <a:schemeClr val="tx1"/>
                </a:solidFill>
              </a:rPr>
              <a:t/>
            </a:r>
            <a:br>
              <a:rPr lang="ru-RU" sz="1600" b="1" dirty="0" smtClean="0">
                <a:solidFill>
                  <a:schemeClr val="tx1"/>
                </a:solidFill>
              </a:rPr>
            </a:br>
            <a:r>
              <a:rPr lang="ru-RU" sz="1600" b="1" dirty="0" smtClean="0">
                <a:solidFill>
                  <a:schemeClr val="tx1"/>
                </a:solidFill>
              </a:rPr>
              <a:t/>
            </a:r>
            <a:br>
              <a:rPr lang="ru-RU" sz="1600" b="1" dirty="0" smtClean="0">
                <a:solidFill>
                  <a:schemeClr val="tx1"/>
                </a:solidFill>
              </a:rPr>
            </a:br>
            <a:r>
              <a:rPr lang="ru-RU" sz="1600" b="1" dirty="0"/>
              <a:t/>
            </a:r>
            <a:br>
              <a:rPr lang="ru-RU" sz="1600" b="1" dirty="0"/>
            </a:br>
            <a:r>
              <a:rPr lang="ru-RU" sz="1600" b="1" dirty="0" smtClean="0"/>
              <a:t/>
            </a:r>
            <a:br>
              <a:rPr lang="ru-RU" sz="1600" b="1" dirty="0" smtClean="0"/>
            </a:br>
            <a:r>
              <a:rPr lang="ru-RU" sz="1600" b="1" dirty="0"/>
              <a:t/>
            </a:r>
            <a:br>
              <a:rPr lang="ru-RU" sz="1600" b="1" dirty="0"/>
            </a:br>
            <a:r>
              <a:rPr lang="ru-RU" sz="2000" b="1" dirty="0" smtClean="0">
                <a:solidFill>
                  <a:schemeClr val="tx1"/>
                </a:solidFill>
                <a:latin typeface="+mn-lt"/>
              </a:rPr>
              <a:t>2.     Возложить на Иванникова Сергея Петровича  исполнение следующих обязанностей:</a:t>
            </a:r>
            <a:br>
              <a:rPr lang="ru-RU" sz="2000" b="1" dirty="0" smtClean="0">
                <a:solidFill>
                  <a:schemeClr val="tx1"/>
                </a:solidFill>
                <a:latin typeface="+mn-lt"/>
              </a:rPr>
            </a:br>
            <a:r>
              <a:rPr lang="ru-RU" sz="2000" b="1" dirty="0" smtClean="0">
                <a:solidFill>
                  <a:schemeClr val="tx1"/>
                </a:solidFill>
                <a:latin typeface="+mn-lt"/>
              </a:rPr>
              <a:t/>
            </a:r>
            <a:br>
              <a:rPr lang="ru-RU" sz="2000" b="1" dirty="0" smtClean="0">
                <a:solidFill>
                  <a:schemeClr val="tx1"/>
                </a:solidFill>
                <a:latin typeface="+mn-lt"/>
              </a:rPr>
            </a:br>
            <a:r>
              <a:rPr lang="ru-RU" sz="2000" b="1" dirty="0">
                <a:latin typeface="+mn-lt"/>
              </a:rPr>
              <a:t>- </a:t>
            </a:r>
            <a:r>
              <a:rPr lang="ru-RU" sz="2000" b="1" dirty="0" smtClean="0">
                <a:latin typeface="+mn-lt"/>
              </a:rPr>
              <a:t> разработка </a:t>
            </a:r>
            <a:r>
              <a:rPr lang="ru-RU" sz="2000" b="1" dirty="0">
                <a:latin typeface="+mn-lt"/>
              </a:rPr>
              <a:t>и представление на утверждение проектов локальных нормативных актов, направленных на реализацию мер по предупреждению коррупции (антикоррупционной политики, кодекса этики и служебного поведения работников и т.д.);</a:t>
            </a:r>
            <a:br>
              <a:rPr lang="ru-RU" sz="2000" b="1" dirty="0">
                <a:latin typeface="+mn-lt"/>
              </a:rPr>
            </a:br>
            <a:r>
              <a:rPr lang="ru-RU" sz="2000" b="1" dirty="0" smtClean="0">
                <a:latin typeface="+mn-lt"/>
              </a:rPr>
              <a:t>-  проведение </a:t>
            </a:r>
            <a:r>
              <a:rPr lang="ru-RU" sz="2000" b="1" dirty="0">
                <a:latin typeface="+mn-lt"/>
              </a:rPr>
              <a:t>контрольных мероприятий, направленных на выявление коррупционных правонарушений работниками организации;</a:t>
            </a:r>
            <a:br>
              <a:rPr lang="ru-RU" sz="2000" b="1" dirty="0">
                <a:latin typeface="+mn-lt"/>
              </a:rPr>
            </a:br>
            <a:r>
              <a:rPr lang="ru-RU" sz="2000" b="1" dirty="0">
                <a:latin typeface="+mn-lt"/>
              </a:rPr>
              <a:t>- </a:t>
            </a:r>
            <a:r>
              <a:rPr lang="ru-RU" sz="2000" b="1" dirty="0" smtClean="0">
                <a:latin typeface="+mn-lt"/>
              </a:rPr>
              <a:t> организация </a:t>
            </a:r>
            <a:r>
              <a:rPr lang="ru-RU" sz="2000" b="1" dirty="0">
                <a:latin typeface="+mn-lt"/>
              </a:rPr>
              <a:t>проведения оценки коррупционных рисков;</a:t>
            </a:r>
            <a:br>
              <a:rPr lang="ru-RU" sz="2000" b="1" dirty="0">
                <a:latin typeface="+mn-lt"/>
              </a:rPr>
            </a:br>
            <a:r>
              <a:rPr lang="ru-RU" sz="2000" b="1" dirty="0">
                <a:latin typeface="+mn-lt"/>
              </a:rPr>
              <a:t>- </a:t>
            </a:r>
            <a:r>
              <a:rPr lang="ru-RU" sz="2000" b="1" dirty="0" smtClean="0">
                <a:latin typeface="+mn-lt"/>
              </a:rPr>
              <a:t> прием </a:t>
            </a:r>
            <a:r>
              <a:rPr lang="ru-RU" sz="2000" b="1" dirty="0">
                <a:latin typeface="+mn-lt"/>
              </a:rPr>
              <a:t>и рассмотрение сообщений о случаях склонения работников к совершению коррупционных правонарушений, а также о случаях совершения коррупционных правонарушений работниками, контрагентами организации или иными лицами;</a:t>
            </a:r>
            <a:br>
              <a:rPr lang="ru-RU" sz="2000" b="1" dirty="0">
                <a:latin typeface="+mn-lt"/>
              </a:rPr>
            </a:br>
            <a:r>
              <a:rPr lang="ru-RU" sz="2000" b="1" dirty="0">
                <a:latin typeface="+mn-lt"/>
              </a:rPr>
              <a:t>- </a:t>
            </a:r>
            <a:r>
              <a:rPr lang="ru-RU" sz="2000" b="1" dirty="0" smtClean="0">
                <a:latin typeface="+mn-lt"/>
              </a:rPr>
              <a:t> организация </a:t>
            </a:r>
            <a:r>
              <a:rPr lang="ru-RU" sz="2000" b="1" dirty="0">
                <a:latin typeface="+mn-lt"/>
              </a:rPr>
              <a:t>обучающих мероприятий по вопросам профилактики и противодействия коррупции и индивидуального консультирования работников;</a:t>
            </a:r>
            <a:br>
              <a:rPr lang="ru-RU" sz="2000" b="1" dirty="0">
                <a:latin typeface="+mn-lt"/>
              </a:rPr>
            </a:br>
            <a:r>
              <a:rPr lang="ru-RU" sz="2000" b="1" dirty="0">
                <a:latin typeface="+mn-lt"/>
              </a:rPr>
              <a:t>- </a:t>
            </a:r>
            <a:r>
              <a:rPr lang="ru-RU" sz="2000" b="1" dirty="0" smtClean="0">
                <a:latin typeface="+mn-lt"/>
              </a:rPr>
              <a:t> оказание </a:t>
            </a:r>
            <a:r>
              <a:rPr lang="ru-RU" sz="2000" b="1" dirty="0">
                <a:latin typeface="+mn-lt"/>
              </a:rPr>
              <a:t>содействия уполномоченным представителям контрольно-надзорных и правоохранительных органов при проведении ими проверок деятельности по вопросам предупреждения и противодействия коррупции;</a:t>
            </a:r>
            <a:br>
              <a:rPr lang="ru-RU" sz="2000" b="1" dirty="0">
                <a:latin typeface="+mn-lt"/>
              </a:rPr>
            </a:br>
            <a:r>
              <a:rPr lang="ru-RU" sz="2000" b="1" dirty="0">
                <a:latin typeface="+mn-lt"/>
              </a:rPr>
              <a:t>- </a:t>
            </a:r>
            <a:r>
              <a:rPr lang="ru-RU" sz="2000" b="1" dirty="0" smtClean="0">
                <a:latin typeface="+mn-lt"/>
              </a:rPr>
              <a:t> оказание </a:t>
            </a:r>
            <a:r>
              <a:rPr lang="ru-RU" sz="2000" b="1" dirty="0">
                <a:latin typeface="+mn-lt"/>
              </a:rPr>
              <a:t>содействия уполномоченным представителям правоохранительных органов при проведении мероприятий по пресечению или расследованию коррупционных преступлений, включая оперативно-розыскные мероприятия;</a:t>
            </a:r>
            <a:br>
              <a:rPr lang="ru-RU" sz="2000" b="1" dirty="0">
                <a:latin typeface="+mn-lt"/>
              </a:rPr>
            </a:br>
            <a:r>
              <a:rPr lang="ru-RU" sz="2000" b="1" dirty="0">
                <a:latin typeface="+mn-lt"/>
              </a:rPr>
              <a:t>- </a:t>
            </a:r>
            <a:r>
              <a:rPr lang="ru-RU" sz="2000" b="1" dirty="0" smtClean="0">
                <a:latin typeface="+mn-lt"/>
              </a:rPr>
              <a:t> проведение </a:t>
            </a:r>
            <a:r>
              <a:rPr lang="ru-RU" sz="2000" b="1" dirty="0">
                <a:latin typeface="+mn-lt"/>
              </a:rPr>
              <a:t>оценки результатов антикоррупционной работы и подготовка соответствующих отчетных материалов</a:t>
            </a:r>
            <a:r>
              <a:rPr lang="ru-RU" sz="2000" b="1" dirty="0" smtClean="0">
                <a:latin typeface="+mn-lt"/>
              </a:rPr>
              <a:t>.</a:t>
            </a:r>
            <a:br>
              <a:rPr lang="ru-RU" sz="2000" b="1" dirty="0" smtClean="0">
                <a:latin typeface="+mn-lt"/>
              </a:rPr>
            </a:br>
            <a:r>
              <a:rPr lang="ru-RU" sz="2000" b="1" dirty="0">
                <a:latin typeface="+mn-lt"/>
              </a:rPr>
              <a:t/>
            </a:r>
            <a:br>
              <a:rPr lang="ru-RU" sz="2000" b="1" dirty="0">
                <a:latin typeface="+mn-lt"/>
              </a:rPr>
            </a:br>
            <a:r>
              <a:rPr lang="ru-RU" sz="2000" b="1" dirty="0" smtClean="0">
                <a:latin typeface="+mn-lt"/>
              </a:rPr>
              <a:t>3.       Контроль за исполнением приказа оставляю за собой.</a:t>
            </a:r>
            <a:br>
              <a:rPr lang="ru-RU" sz="2000" b="1" dirty="0" smtClean="0">
                <a:latin typeface="+mn-lt"/>
              </a:rPr>
            </a:br>
            <a:r>
              <a:rPr lang="ru-RU" sz="2000" b="1" dirty="0">
                <a:latin typeface="+mn-lt"/>
              </a:rPr>
              <a:t/>
            </a:r>
            <a:br>
              <a:rPr lang="ru-RU" sz="2000" b="1" dirty="0">
                <a:latin typeface="+mn-lt"/>
              </a:rPr>
            </a:br>
            <a:r>
              <a:rPr lang="ru-RU" sz="2000" b="1" dirty="0" smtClean="0">
                <a:latin typeface="+mn-lt"/>
              </a:rPr>
              <a:t>                                                             Директор _____________________________  К.Ю. Слободской</a:t>
            </a:r>
            <a:r>
              <a:rPr lang="ru-RU" sz="2000" b="1" dirty="0">
                <a:latin typeface="+mn-lt"/>
              </a:rPr>
              <a:t/>
            </a:r>
            <a:br>
              <a:rPr lang="ru-RU" sz="2000" b="1" dirty="0">
                <a:latin typeface="+mn-lt"/>
              </a:rPr>
            </a:br>
            <a:r>
              <a:rPr lang="ru-RU" sz="2000" b="1" dirty="0" smtClean="0">
                <a:solidFill>
                  <a:schemeClr val="tx1"/>
                </a:solidFill>
                <a:latin typeface="+mn-lt"/>
              </a:rPr>
              <a:t/>
            </a:r>
            <a:br>
              <a:rPr lang="ru-RU" sz="2000" b="1" dirty="0" smtClean="0">
                <a:solidFill>
                  <a:schemeClr val="tx1"/>
                </a:solidFill>
                <a:latin typeface="+mn-lt"/>
              </a:rPr>
            </a:br>
            <a:endParaRPr lang="ru-RU" sz="2000" b="1" dirty="0" smtClean="0">
              <a:solidFill>
                <a:schemeClr val="tx1"/>
              </a:solidFill>
              <a:latin typeface="+mn-lt"/>
            </a:endParaRPr>
          </a:p>
          <a:p>
            <a:pPr algn="ctr">
              <a:lnSpc>
                <a:spcPct val="100000"/>
              </a:lnSpc>
              <a:spcBef>
                <a:spcPts val="0"/>
              </a:spcBef>
            </a:pPr>
            <a:endParaRPr lang="ru-RU" dirty="0">
              <a:solidFill>
                <a:schemeClr val="tx1"/>
              </a:solidFill>
            </a:endParaRPr>
          </a:p>
        </p:txBody>
      </p:sp>
    </p:spTree>
    <p:extLst>
      <p:ext uri="{BB962C8B-B14F-4D97-AF65-F5344CB8AC3E}">
        <p14:creationId xmlns:p14="http://schemas.microsoft.com/office/powerpoint/2010/main" val="3042389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0629" y="308450"/>
            <a:ext cx="11970327" cy="1365971"/>
          </a:xfrm>
        </p:spPr>
        <p:txBody>
          <a:bodyPr>
            <a:normAutofit fontScale="90000"/>
          </a:bodyPr>
          <a:lstStyle/>
          <a:p>
            <a:pPr algn="ctr"/>
            <a:r>
              <a:rPr lang="ru-RU" sz="3600" b="1" dirty="0" smtClean="0">
                <a:solidFill>
                  <a:srgbClr val="C00000"/>
                </a:solidFill>
                <a:latin typeface="+mn-lt"/>
              </a:rPr>
              <a:t>Общие обязанности </a:t>
            </a:r>
            <a:r>
              <a:rPr lang="ru-RU" sz="3600" b="1" dirty="0">
                <a:solidFill>
                  <a:srgbClr val="C00000"/>
                </a:solidFill>
                <a:latin typeface="+mn-lt"/>
              </a:rPr>
              <a:t>работников </a:t>
            </a:r>
            <a:r>
              <a:rPr lang="ru-RU" sz="3600" b="1" dirty="0" smtClean="0">
                <a:solidFill>
                  <a:srgbClr val="C00000"/>
                </a:solidFill>
                <a:latin typeface="+mn-lt"/>
              </a:rPr>
              <a:t>организации в </a:t>
            </a:r>
            <a:r>
              <a:rPr lang="ru-RU" sz="3600" b="1" dirty="0">
                <a:solidFill>
                  <a:srgbClr val="C00000"/>
                </a:solidFill>
                <a:latin typeface="+mn-lt"/>
              </a:rPr>
              <a:t>связи </a:t>
            </a:r>
            <a:r>
              <a:rPr lang="ru-RU" sz="3600" b="1" dirty="0" smtClean="0">
                <a:solidFill>
                  <a:srgbClr val="C00000"/>
                </a:solidFill>
                <a:latin typeface="+mn-lt"/>
              </a:rPr>
              <a:t/>
            </a:r>
            <a:br>
              <a:rPr lang="ru-RU" sz="3600" b="1" dirty="0" smtClean="0">
                <a:solidFill>
                  <a:srgbClr val="C00000"/>
                </a:solidFill>
                <a:latin typeface="+mn-lt"/>
              </a:rPr>
            </a:br>
            <a:r>
              <a:rPr lang="ru-RU" sz="3600" b="1" dirty="0" smtClean="0">
                <a:solidFill>
                  <a:srgbClr val="C00000"/>
                </a:solidFill>
                <a:latin typeface="+mn-lt"/>
              </a:rPr>
              <a:t>с </a:t>
            </a:r>
            <a:r>
              <a:rPr lang="ru-RU" sz="3600" b="1" dirty="0">
                <a:solidFill>
                  <a:srgbClr val="C00000"/>
                </a:solidFill>
                <a:latin typeface="+mn-lt"/>
              </a:rPr>
              <a:t>предупреждением и противодействием коррупции</a:t>
            </a:r>
            <a:r>
              <a:rPr lang="ru-RU" sz="3600" dirty="0"/>
              <a:t/>
            </a:r>
            <a:br>
              <a:rPr lang="ru-RU" sz="3600" dirty="0"/>
            </a:br>
            <a:endParaRPr lang="ru-RU" sz="3600" dirty="0"/>
          </a:p>
        </p:txBody>
      </p:sp>
      <p:sp>
        <p:nvSpPr>
          <p:cNvPr id="3" name="Текст 2"/>
          <p:cNvSpPr>
            <a:spLocks noGrp="1"/>
          </p:cNvSpPr>
          <p:nvPr>
            <p:ph type="body" idx="1"/>
          </p:nvPr>
        </p:nvSpPr>
        <p:spPr>
          <a:xfrm>
            <a:off x="130629" y="1674421"/>
            <a:ext cx="11970327" cy="5082639"/>
          </a:xfrm>
        </p:spPr>
        <p:txBody>
          <a:bodyPr>
            <a:normAutofit lnSpcReduction="10000"/>
          </a:bodyPr>
          <a:lstStyle/>
          <a:p>
            <a:pPr algn="just"/>
            <a:r>
              <a:rPr lang="ru-RU" b="1" dirty="0">
                <a:solidFill>
                  <a:schemeClr val="accent5"/>
                </a:solidFill>
              </a:rPr>
              <a:t>- воздерживаться от совершения и (или) участия в совершении коррупционных правонарушений в интересах или от имени организации;</a:t>
            </a:r>
          </a:p>
          <a:p>
            <a:pPr algn="just"/>
            <a:r>
              <a:rPr lang="ru-RU" b="1" dirty="0">
                <a:solidFill>
                  <a:schemeClr val="accent5"/>
                </a:solidFill>
              </a:rPr>
              <a:t>- воздерживаться от поведения, которое может быть истолковано окружающими как готовность совершить или участвовать в совершении коррупционного правонарушения в интересах или от имени организации;</a:t>
            </a:r>
          </a:p>
          <a:p>
            <a:pPr algn="just"/>
            <a:r>
              <a:rPr lang="ru-RU" b="1" dirty="0">
                <a:solidFill>
                  <a:schemeClr val="accent5"/>
                </a:solidFill>
              </a:rPr>
              <a:t>- незамедлительно информировать непосредственного руководителя/лицо, ответственное за реализацию антикоррупционной политики/руководство организации о случаях склонения работника к совершению коррупционных правонарушений;</a:t>
            </a:r>
          </a:p>
          <a:p>
            <a:pPr algn="just"/>
            <a:r>
              <a:rPr lang="ru-RU" b="1" dirty="0">
                <a:solidFill>
                  <a:schemeClr val="accent5"/>
                </a:solidFill>
              </a:rPr>
              <a:t>- незамедлительно информировать непосредственного начальника/лицо, ответственное за реализацию антикоррупционной политики/руководство организации о ставшей известной работнику информации о случаях совершения коррупционных правонарушений другими работниками, контрагентами организации или иными лицами;</a:t>
            </a:r>
          </a:p>
          <a:p>
            <a:pPr algn="just"/>
            <a:r>
              <a:rPr lang="ru-RU" b="1" dirty="0">
                <a:solidFill>
                  <a:schemeClr val="accent5"/>
                </a:solidFill>
              </a:rPr>
              <a:t>- сообщить непосредственному начальнику или иному ответственному лицу о возможности возникновения либо возникшем у работника конфликте интересов.</a:t>
            </a:r>
          </a:p>
          <a:p>
            <a:endParaRPr lang="ru-RU" dirty="0"/>
          </a:p>
        </p:txBody>
      </p:sp>
      <p:pic>
        <p:nvPicPr>
          <p:cNvPr id="4" name="Picture 2" descr="http://konzarya.ru/sites/default/files/image_gallery/99cfd5134809d59445f3f8c4ea2c5fd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5630" y="393679"/>
            <a:ext cx="1033153" cy="902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3276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751" y="178131"/>
            <a:ext cx="12192000" cy="558139"/>
          </a:xfrm>
        </p:spPr>
        <p:txBody>
          <a:bodyPr>
            <a:normAutofit fontScale="90000"/>
          </a:bodyPr>
          <a:lstStyle/>
          <a:p>
            <a:pPr algn="ctr">
              <a:lnSpc>
                <a:spcPct val="100000"/>
              </a:lnSpc>
            </a:pPr>
            <a:r>
              <a:rPr lang="ru-RU" sz="3200" b="1" u="sng" dirty="0" smtClean="0">
                <a:solidFill>
                  <a:srgbClr val="C00000"/>
                </a:solidFill>
                <a:latin typeface="+mn-lt"/>
              </a:rPr>
              <a:t>Планирование антикоррупционной работы</a:t>
            </a:r>
            <a:endParaRPr lang="ru-RU" sz="3200" b="1" u="sng" dirty="0">
              <a:solidFill>
                <a:srgbClr val="C00000"/>
              </a:solidFill>
              <a:latin typeface="+mn-lt"/>
            </a:endParaRPr>
          </a:p>
        </p:txBody>
      </p:sp>
      <p:sp>
        <p:nvSpPr>
          <p:cNvPr id="3" name="Текст 2"/>
          <p:cNvSpPr>
            <a:spLocks noGrp="1"/>
          </p:cNvSpPr>
          <p:nvPr>
            <p:ph type="body" idx="1"/>
          </p:nvPr>
        </p:nvSpPr>
        <p:spPr>
          <a:xfrm>
            <a:off x="249382" y="1235035"/>
            <a:ext cx="11637818" cy="5474524"/>
          </a:xfrm>
          <a:ln w="38100">
            <a:solidFill>
              <a:schemeClr val="tx1"/>
            </a:solidFill>
          </a:ln>
        </p:spPr>
        <p:txBody>
          <a:bodyPr>
            <a:normAutofit lnSpcReduction="10000"/>
          </a:bodyPr>
          <a:lstStyle/>
          <a:p>
            <a:pPr algn="ctr">
              <a:lnSpc>
                <a:spcPct val="100000"/>
              </a:lnSpc>
              <a:spcBef>
                <a:spcPts val="0"/>
              </a:spcBef>
            </a:pPr>
            <a:r>
              <a:rPr lang="ru-RU" sz="2800" b="1" dirty="0" smtClean="0">
                <a:solidFill>
                  <a:schemeClr val="tx1"/>
                </a:solidFill>
              </a:rPr>
              <a:t>Санкт-Петербургское государственное казенное учреждение </a:t>
            </a:r>
          </a:p>
          <a:p>
            <a:pPr algn="ctr">
              <a:lnSpc>
                <a:spcPct val="100000"/>
              </a:lnSpc>
              <a:spcBef>
                <a:spcPts val="0"/>
              </a:spcBef>
            </a:pPr>
            <a:r>
              <a:rPr lang="ru-RU" sz="2800" b="1" dirty="0" smtClean="0">
                <a:solidFill>
                  <a:schemeClr val="tx1"/>
                </a:solidFill>
              </a:rPr>
              <a:t>«Жилищное агентство Красносельского района Санкт-Петербурга»</a:t>
            </a:r>
          </a:p>
          <a:p>
            <a:pPr algn="ctr">
              <a:lnSpc>
                <a:spcPct val="100000"/>
              </a:lnSpc>
              <a:spcBef>
                <a:spcPts val="0"/>
              </a:spcBef>
            </a:pPr>
            <a:endParaRPr lang="ru-RU" b="1" dirty="0" smtClean="0">
              <a:solidFill>
                <a:schemeClr val="tx1"/>
              </a:solidFill>
            </a:endParaRPr>
          </a:p>
          <a:p>
            <a:pPr algn="ctr">
              <a:lnSpc>
                <a:spcPct val="100000"/>
              </a:lnSpc>
              <a:spcBef>
                <a:spcPts val="0"/>
              </a:spcBef>
            </a:pPr>
            <a:r>
              <a:rPr lang="ru-RU" sz="2800" b="1" dirty="0" smtClean="0">
                <a:solidFill>
                  <a:schemeClr val="tx1"/>
                </a:solidFill>
              </a:rPr>
              <a:t>ПРИКАЗ </a:t>
            </a:r>
          </a:p>
          <a:p>
            <a:pPr>
              <a:lnSpc>
                <a:spcPct val="100000"/>
              </a:lnSpc>
              <a:spcBef>
                <a:spcPts val="0"/>
              </a:spcBef>
            </a:pPr>
            <a:r>
              <a:rPr lang="ru-RU" sz="2800" b="1" dirty="0" smtClean="0">
                <a:solidFill>
                  <a:schemeClr val="tx1"/>
                </a:solidFill>
              </a:rPr>
              <a:t>       «___» ___________ 201__г.                                                           № _______</a:t>
            </a:r>
          </a:p>
          <a:p>
            <a:pPr algn="ctr">
              <a:lnSpc>
                <a:spcPct val="100000"/>
              </a:lnSpc>
              <a:spcBef>
                <a:spcPts val="0"/>
              </a:spcBef>
            </a:pPr>
            <a:endParaRPr lang="ru-RU" b="1" dirty="0" smtClean="0">
              <a:solidFill>
                <a:schemeClr val="tx1"/>
              </a:solidFill>
            </a:endParaRPr>
          </a:p>
          <a:p>
            <a:pPr>
              <a:lnSpc>
                <a:spcPct val="100000"/>
              </a:lnSpc>
              <a:spcBef>
                <a:spcPts val="0"/>
              </a:spcBef>
            </a:pPr>
            <a:r>
              <a:rPr lang="ru-RU" sz="1800" b="1" dirty="0" smtClean="0">
                <a:solidFill>
                  <a:schemeClr val="tx1"/>
                </a:solidFill>
              </a:rPr>
              <a:t>«О Плане мероприятий по противодействию </a:t>
            </a:r>
            <a:br>
              <a:rPr lang="ru-RU" sz="1800" b="1" dirty="0" smtClean="0">
                <a:solidFill>
                  <a:schemeClr val="tx1"/>
                </a:solidFill>
              </a:rPr>
            </a:br>
            <a:r>
              <a:rPr lang="ru-RU" sz="1800" b="1" dirty="0" smtClean="0">
                <a:solidFill>
                  <a:schemeClr val="tx1"/>
                </a:solidFill>
              </a:rPr>
              <a:t>коррупции в СПб ГКУ «Жилищное агентство </a:t>
            </a:r>
          </a:p>
          <a:p>
            <a:pPr>
              <a:lnSpc>
                <a:spcPct val="100000"/>
              </a:lnSpc>
              <a:spcBef>
                <a:spcPts val="0"/>
              </a:spcBef>
            </a:pPr>
            <a:r>
              <a:rPr lang="ru-RU" sz="1800" b="1" dirty="0" smtClean="0">
                <a:solidFill>
                  <a:schemeClr val="tx1"/>
                </a:solidFill>
              </a:rPr>
              <a:t>Красносельского района Санкт-Петербурга» на 2018-2022 годы»      </a:t>
            </a:r>
          </a:p>
          <a:p>
            <a:pPr>
              <a:lnSpc>
                <a:spcPct val="100000"/>
              </a:lnSpc>
              <a:spcBef>
                <a:spcPts val="0"/>
              </a:spcBef>
            </a:pPr>
            <a:endParaRPr lang="ru-RU" sz="1800" b="1" dirty="0" smtClean="0">
              <a:solidFill>
                <a:schemeClr val="tx1"/>
              </a:solidFill>
            </a:endParaRPr>
          </a:p>
          <a:p>
            <a:pPr>
              <a:lnSpc>
                <a:spcPct val="100000"/>
              </a:lnSpc>
              <a:spcBef>
                <a:spcPts val="0"/>
              </a:spcBef>
            </a:pPr>
            <a:r>
              <a:rPr lang="ru-RU" sz="1800" b="1" dirty="0">
                <a:solidFill>
                  <a:schemeClr val="tx1"/>
                </a:solidFill>
              </a:rPr>
              <a:t> </a:t>
            </a:r>
            <a:r>
              <a:rPr lang="ru-RU" sz="1800" b="1" dirty="0" smtClean="0">
                <a:solidFill>
                  <a:schemeClr val="tx1"/>
                </a:solidFill>
              </a:rPr>
              <a:t>             Во исполнение статьи 13.3 Федерального закона от 25.12.2008 № 273-ФЗ «О противодействии коррупции»</a:t>
            </a:r>
          </a:p>
          <a:p>
            <a:pPr>
              <a:lnSpc>
                <a:spcPct val="100000"/>
              </a:lnSpc>
              <a:spcBef>
                <a:spcPts val="0"/>
              </a:spcBef>
            </a:pPr>
            <a:endParaRPr lang="ru-RU" sz="1800" b="1" dirty="0">
              <a:solidFill>
                <a:schemeClr val="tx1"/>
              </a:solidFill>
            </a:endParaRPr>
          </a:p>
          <a:p>
            <a:pPr>
              <a:lnSpc>
                <a:spcPct val="100000"/>
              </a:lnSpc>
              <a:spcBef>
                <a:spcPts val="0"/>
              </a:spcBef>
            </a:pPr>
            <a:r>
              <a:rPr lang="ru-RU" sz="1800" b="1" dirty="0" smtClean="0">
                <a:solidFill>
                  <a:schemeClr val="tx1"/>
                </a:solidFill>
              </a:rPr>
              <a:t>          П Р И К А З Ы В А Ю   </a:t>
            </a:r>
          </a:p>
          <a:p>
            <a:pPr>
              <a:lnSpc>
                <a:spcPct val="100000"/>
              </a:lnSpc>
              <a:spcBef>
                <a:spcPts val="0"/>
              </a:spcBef>
            </a:pPr>
            <a:r>
              <a:rPr lang="ru-RU" sz="1800" b="1" dirty="0" smtClean="0">
                <a:solidFill>
                  <a:schemeClr val="tx1"/>
                </a:solidFill>
              </a:rPr>
              <a:t>1. Утвердить План мероприятий </a:t>
            </a:r>
            <a:r>
              <a:rPr lang="ru-RU" sz="1800" b="1" dirty="0">
                <a:solidFill>
                  <a:schemeClr val="tx1"/>
                </a:solidFill>
              </a:rPr>
              <a:t>по </a:t>
            </a:r>
            <a:r>
              <a:rPr lang="ru-RU" sz="1800" b="1" dirty="0" smtClean="0">
                <a:solidFill>
                  <a:schemeClr val="tx1"/>
                </a:solidFill>
              </a:rPr>
              <a:t>противодействию коррупции </a:t>
            </a:r>
            <a:r>
              <a:rPr lang="ru-RU" sz="1800" b="1" dirty="0">
                <a:solidFill>
                  <a:schemeClr val="tx1"/>
                </a:solidFill>
              </a:rPr>
              <a:t>в СПб ГКУ «Жилищное агентство </a:t>
            </a:r>
            <a:r>
              <a:rPr lang="ru-RU" sz="1800" b="1" dirty="0" smtClean="0">
                <a:solidFill>
                  <a:schemeClr val="tx1"/>
                </a:solidFill>
              </a:rPr>
              <a:t>Красносельского </a:t>
            </a:r>
            <a:r>
              <a:rPr lang="ru-RU" sz="1800" b="1" dirty="0">
                <a:solidFill>
                  <a:schemeClr val="tx1"/>
                </a:solidFill>
              </a:rPr>
              <a:t>района </a:t>
            </a:r>
            <a:r>
              <a:rPr lang="ru-RU" sz="1800" b="1" dirty="0" smtClean="0">
                <a:solidFill>
                  <a:schemeClr val="tx1"/>
                </a:solidFill>
              </a:rPr>
              <a:t>Санкт-Петербурга» </a:t>
            </a:r>
            <a:r>
              <a:rPr lang="ru-RU" sz="1800" b="1" dirty="0">
                <a:solidFill>
                  <a:schemeClr val="tx1"/>
                </a:solidFill>
              </a:rPr>
              <a:t>на 2018 </a:t>
            </a:r>
            <a:r>
              <a:rPr lang="ru-RU" sz="1800" b="1" dirty="0" smtClean="0">
                <a:solidFill>
                  <a:schemeClr val="tx1"/>
                </a:solidFill>
              </a:rPr>
              <a:t>год (далее – План) согласно приложению.</a:t>
            </a:r>
          </a:p>
          <a:p>
            <a:pPr algn="just">
              <a:lnSpc>
                <a:spcPct val="100000"/>
              </a:lnSpc>
              <a:spcBef>
                <a:spcPts val="0"/>
              </a:spcBef>
            </a:pPr>
            <a:r>
              <a:rPr lang="ru-RU" sz="1800" b="1" dirty="0" smtClean="0">
                <a:solidFill>
                  <a:schemeClr val="tx1"/>
                </a:solidFill>
              </a:rPr>
              <a:t>2. Ответственным исполнителям обеспечить реализацию мероприятий Плана.  </a:t>
            </a:r>
          </a:p>
          <a:p>
            <a:pPr algn="just">
              <a:lnSpc>
                <a:spcPct val="100000"/>
              </a:lnSpc>
              <a:spcBef>
                <a:spcPts val="0"/>
              </a:spcBef>
            </a:pPr>
            <a:r>
              <a:rPr lang="ru-RU" sz="1800" b="1" dirty="0" smtClean="0">
                <a:solidFill>
                  <a:schemeClr val="tx1"/>
                </a:solidFill>
              </a:rPr>
              <a:t>3. Контроль за выполнением Плана возложить на Иванникова С.П. – заместителя директора.</a:t>
            </a:r>
            <a:endParaRPr lang="ru-RU" sz="1800" dirty="0" smtClean="0">
              <a:solidFill>
                <a:schemeClr val="tx1"/>
              </a:solidFill>
            </a:endParaRPr>
          </a:p>
          <a:p>
            <a:pPr algn="ctr">
              <a:lnSpc>
                <a:spcPct val="100000"/>
              </a:lnSpc>
              <a:spcBef>
                <a:spcPts val="0"/>
              </a:spcBef>
            </a:pPr>
            <a:endParaRPr lang="ru-RU" dirty="0">
              <a:solidFill>
                <a:schemeClr val="tx1"/>
              </a:solidFill>
            </a:endParaRPr>
          </a:p>
        </p:txBody>
      </p:sp>
      <p:pic>
        <p:nvPicPr>
          <p:cNvPr id="4" name="Picture 2" descr="http://konzarya.ru/sites/default/files/image_gallery/99cfd5134809d59445f3f8c4ea2c5fd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8149" y="83127"/>
            <a:ext cx="1033153" cy="902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9946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Овал 12"/>
          <p:cNvSpPr/>
          <p:nvPr/>
        </p:nvSpPr>
        <p:spPr>
          <a:xfrm>
            <a:off x="1382826" y="4121558"/>
            <a:ext cx="9454942" cy="1797980"/>
          </a:xfrm>
          <a:prstGeom prst="ellipse">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ru-RU" sz="1632" dirty="0">
              <a:solidFill>
                <a:schemeClr val="accent1">
                  <a:lumMod val="40000"/>
                  <a:lumOff val="60000"/>
                </a:schemeClr>
              </a:solidFill>
            </a:endParaRPr>
          </a:p>
        </p:txBody>
      </p:sp>
      <p:sp>
        <p:nvSpPr>
          <p:cNvPr id="8195" name="Title 5"/>
          <p:cNvSpPr txBox="1">
            <a:spLocks/>
          </p:cNvSpPr>
          <p:nvPr/>
        </p:nvSpPr>
        <p:spPr bwMode="auto">
          <a:xfrm>
            <a:off x="2506491" y="27352"/>
            <a:ext cx="711136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73" tIns="45136" rIns="90273" bIns="45136" anchor="ct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pPr algn="ctr"/>
            <a:r>
              <a:rPr lang="ru-RU" altLang="ru-RU" sz="2539" b="1" dirty="0">
                <a:latin typeface="Roboto Condensed Light" charset="0"/>
              </a:rPr>
              <a:t>План мероприятий по противодействию коррупции на 2018-2022 годы</a:t>
            </a:r>
            <a:endParaRPr lang="en-US" altLang="ru-RU" sz="2539" b="1" dirty="0">
              <a:latin typeface="Roboto Condensed Light" charset="0"/>
            </a:endParaRPr>
          </a:p>
          <a:p>
            <a:pPr algn="ctr" eaLnBrk="1" hangingPunct="1"/>
            <a:endParaRPr lang="en-US" altLang="ru-RU" sz="2539" b="1" dirty="0">
              <a:latin typeface="Roboto Condensed Light" charset="0"/>
            </a:endParaRPr>
          </a:p>
        </p:txBody>
      </p:sp>
      <p:sp>
        <p:nvSpPr>
          <p:cNvPr id="19461" name="TextBox 1"/>
          <p:cNvSpPr txBox="1">
            <a:spLocks noChangeArrowheads="1"/>
          </p:cNvSpPr>
          <p:nvPr/>
        </p:nvSpPr>
        <p:spPr bwMode="auto">
          <a:xfrm>
            <a:off x="1576544" y="1416514"/>
            <a:ext cx="8568181" cy="483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defTabSz="496888"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pPr algn="ctr"/>
            <a:r>
              <a:rPr lang="ru-RU" altLang="ru-RU" sz="2539" b="1" dirty="0">
                <a:solidFill>
                  <a:srgbClr val="C00000"/>
                </a:solidFill>
              </a:rPr>
              <a:t>Цель и задачи Плана</a:t>
            </a:r>
          </a:p>
        </p:txBody>
      </p:sp>
      <p:sp>
        <p:nvSpPr>
          <p:cNvPr id="3" name="TextBox 2"/>
          <p:cNvSpPr txBox="1">
            <a:spLocks noChangeArrowheads="1"/>
          </p:cNvSpPr>
          <p:nvPr/>
        </p:nvSpPr>
        <p:spPr bwMode="auto">
          <a:xfrm>
            <a:off x="1249766" y="2121892"/>
            <a:ext cx="9454942" cy="873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ru-RU" altLang="ru-RU" sz="2539" b="1" dirty="0">
                <a:solidFill>
                  <a:srgbClr val="FF0000"/>
                </a:solidFill>
              </a:rPr>
              <a:t>Цель</a:t>
            </a:r>
            <a:r>
              <a:rPr lang="ru-RU" altLang="ru-RU" sz="2539" b="1" dirty="0"/>
              <a:t> Плана - предупреждение, выявление и искоренение причин и условий, порождающих коррупцию</a:t>
            </a:r>
          </a:p>
        </p:txBody>
      </p:sp>
      <p:sp>
        <p:nvSpPr>
          <p:cNvPr id="8" name="TextBox 7"/>
          <p:cNvSpPr txBox="1">
            <a:spLocks noChangeArrowheads="1"/>
          </p:cNvSpPr>
          <p:nvPr/>
        </p:nvSpPr>
        <p:spPr bwMode="auto">
          <a:xfrm>
            <a:off x="1837101" y="3378617"/>
            <a:ext cx="8690543" cy="873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ru-RU" altLang="ru-RU" sz="2539" b="1"/>
              <a:t>Для достижения цели Плана требуется решение следующих </a:t>
            </a:r>
            <a:r>
              <a:rPr lang="ru-RU" altLang="ru-RU" sz="2539" b="1">
                <a:solidFill>
                  <a:srgbClr val="FF0000"/>
                </a:solidFill>
              </a:rPr>
              <a:t>задач</a:t>
            </a:r>
            <a:r>
              <a:rPr lang="ru-RU" altLang="ru-RU" sz="2539" b="1"/>
              <a:t>:</a:t>
            </a:r>
          </a:p>
        </p:txBody>
      </p:sp>
      <p:sp>
        <p:nvSpPr>
          <p:cNvPr id="12" name="TextBox 11"/>
          <p:cNvSpPr txBox="1">
            <a:spLocks noChangeArrowheads="1"/>
          </p:cNvSpPr>
          <p:nvPr/>
        </p:nvSpPr>
        <p:spPr bwMode="auto">
          <a:xfrm>
            <a:off x="1757927" y="4656934"/>
            <a:ext cx="885033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ru-RU" altLang="ru-RU" sz="2000" b="1" dirty="0"/>
              <a:t>создание условий, затрудняющих возможность коррупционного поведения </a:t>
            </a:r>
            <a:r>
              <a:rPr lang="ru-RU" altLang="ru-RU" sz="2000" b="1" dirty="0" smtClean="0"/>
              <a:t>работников учреждения</a:t>
            </a:r>
            <a:endParaRPr lang="ru-RU" altLang="ru-RU" sz="2000" b="1" dirty="0"/>
          </a:p>
        </p:txBody>
      </p:sp>
      <p:pic>
        <p:nvPicPr>
          <p:cNvPr id="9" name="Picture 2" descr="http://konzarya.ru/sites/default/files/image_gallery/99cfd5134809d59445f3f8c4ea2c5fd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673" y="205185"/>
            <a:ext cx="1033153" cy="902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38188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barn(inVertical)">
                                      <p:cBhvr>
                                        <p:cTn id="7" dur="500"/>
                                        <p:tgtEl>
                                          <p:spTgt spid="81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61"/>
                                        </p:tgtEl>
                                        <p:attrNameLst>
                                          <p:attrName>style.visibility</p:attrName>
                                        </p:attrNameLst>
                                      </p:cBhvr>
                                      <p:to>
                                        <p:strVal val="visible"/>
                                      </p:to>
                                    </p:set>
                                    <p:animEffect transition="in" filter="fade">
                                      <p:cBhvr>
                                        <p:cTn id="12" dur="500"/>
                                        <p:tgtEl>
                                          <p:spTgt spid="1946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1000"/>
                                        <p:tgtEl>
                                          <p:spTgt spid="13"/>
                                        </p:tgtEl>
                                      </p:cBhvr>
                                    </p:animEffect>
                                    <p:anim calcmode="lin" valueType="num">
                                      <p:cBhvr>
                                        <p:cTn id="30" dur="1000" fill="hold"/>
                                        <p:tgtEl>
                                          <p:spTgt spid="13"/>
                                        </p:tgtEl>
                                        <p:attrNameLst>
                                          <p:attrName>ppt_x</p:attrName>
                                        </p:attrNameLst>
                                      </p:cBhvr>
                                      <p:tavLst>
                                        <p:tav tm="0">
                                          <p:val>
                                            <p:strVal val="#ppt_x"/>
                                          </p:val>
                                        </p:tav>
                                        <p:tav tm="100000">
                                          <p:val>
                                            <p:strVal val="#ppt_x"/>
                                          </p:val>
                                        </p:tav>
                                      </p:tavLst>
                                    </p:anim>
                                    <p:anim calcmode="lin" valueType="num">
                                      <p:cBhvr>
                                        <p:cTn id="3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5"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2000"/>
                                        <p:tgtEl>
                                          <p:spTgt spid="12"/>
                                        </p:tgtEl>
                                      </p:cBhvr>
                                    </p:animEffect>
                                    <p:anim calcmode="lin" valueType="num">
                                      <p:cBhvr>
                                        <p:cTn id="37" dur="2000" fill="hold"/>
                                        <p:tgtEl>
                                          <p:spTgt spid="12"/>
                                        </p:tgtEl>
                                        <p:attrNameLst>
                                          <p:attrName>ppt_w</p:attrName>
                                        </p:attrNameLst>
                                      </p:cBhvr>
                                      <p:tavLst>
                                        <p:tav tm="0" fmla="#ppt_w*sin(2.5*pi*$)">
                                          <p:val>
                                            <p:fltVal val="0"/>
                                          </p:val>
                                        </p:tav>
                                        <p:tav tm="100000">
                                          <p:val>
                                            <p:fltVal val="1"/>
                                          </p:val>
                                        </p:tav>
                                      </p:tavLst>
                                    </p:anim>
                                    <p:anim calcmode="lin" valueType="num">
                                      <p:cBhvr>
                                        <p:cTn id="38"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8195" grpId="0"/>
      <p:bldP spid="19461" grpId="0"/>
      <p:bldP spid="3" grpId="0"/>
      <p:bldP spid="8" grpId="0"/>
      <p:bldP spid="12"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1410</TotalTime>
  <Words>2037</Words>
  <Application>Microsoft Office PowerPoint</Application>
  <PresentationFormat>Широкоэкранный</PresentationFormat>
  <Paragraphs>417</Paragraphs>
  <Slides>30</Slides>
  <Notes>6</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30</vt:i4>
      </vt:variant>
    </vt:vector>
  </HeadingPairs>
  <TitlesOfParts>
    <vt:vector size="37" baseType="lpstr">
      <vt:lpstr>Arial</vt:lpstr>
      <vt:lpstr>Calibri</vt:lpstr>
      <vt:lpstr>Calibri Light</vt:lpstr>
      <vt:lpstr>Geneva</vt:lpstr>
      <vt:lpstr>Roboto Condensed Light</vt:lpstr>
      <vt:lpstr>Times New Roman</vt:lpstr>
      <vt:lpstr>Тема Office</vt:lpstr>
      <vt:lpstr>Противодействие коррупции в ГУ (ГУП), подведомственных исполнительным органам государственной власти  Санкт-Петербурга                                                                                                                                                                                                                                                                           Лагуткин А.А., главный специалист отдела по                                                                                                                          профилактике коррупционных                                                                                                              и иных правонарушений                                                                                                                                   Комитета государственной службы и                                                                                                                                                      кадровой политики Администрации                                                                                                                                    Губернатора Санкт-Петербурга                                                                             576-61-33                                                                                                                     E-mail  lagutkin@kgs.gov.spb.ru</vt:lpstr>
      <vt:lpstr>Презентация PowerPoint</vt:lpstr>
      <vt:lpstr>Основные принципы противодействия коррупции в организации </vt:lpstr>
      <vt:lpstr>Статья 13.3. Обязанность организаций принимать меры по предупреждению коррупции   </vt:lpstr>
      <vt:lpstr>Определение подразделений или должностных лиц, ответственных за профилактику коррупционных и иных правонарушений</vt:lpstr>
      <vt:lpstr>     2.     Возложить на Иванникова Сергея Петровича  исполнение следующих обязанностей:  -  разработка и представление на утверждение проектов локальных нормативных актов, направленных на реализацию мер по предупреждению коррупции (антикоррупционной политики, кодекса этики и служебного поведения работников и т.д.); -  проведение контрольных мероприятий, направленных на выявление коррупционных правонарушений работниками организации; -  организация проведения оценки коррупционных рисков; -  прием и рассмотрение сообщений о случаях склонения работников к совершению коррупционных правонарушений, а также о случаях совершения коррупционных правонарушений работниками, контрагентами организации или иными лицами; -  организация обучающих мероприятий по вопросам профилактики и противодействия коррупции и индивидуального консультирования работников; -  оказание содействия уполномоченным представителям контрольно-надзорных и правоохранительных органов при проведении ими проверок деятельности по вопросам предупреждения и противодействия коррупции; -  оказание содействия уполномоченным представителям правоохранительных органов при проведении мероприятий по пресечению или расследованию коррупционных преступлений, включая оперативно-розыскные мероприятия; -  проведение оценки результатов антикоррупционной работы и подготовка соответствующих отчетных материалов.  3.       Контроль за исполнением приказа оставляю за собой.                                                               Директор _____________________________  К.Ю. Слободской   </vt:lpstr>
      <vt:lpstr>Общие обязанности работников организации в связи  с предупреждением и противодействием коррупции </vt:lpstr>
      <vt:lpstr>Планирование антикоррупционной работы</vt:lpstr>
      <vt:lpstr>Презентация PowerPoint</vt:lpstr>
      <vt:lpstr>Презентация PowerPoint</vt:lpstr>
      <vt:lpstr>Презентация PowerPoint</vt:lpstr>
      <vt:lpstr>Презентация PowerPoint</vt:lpstr>
      <vt:lpstr>Презентация PowerPoint</vt:lpstr>
      <vt:lpstr>Приложение  к приказу  от __________ № _______</vt:lpstr>
      <vt:lpstr>Примерные мероприятия Плана противодействия коррупции</vt:lpstr>
      <vt:lpstr>Презентация PowerPoint</vt:lpstr>
      <vt:lpstr>Комиссия по противодействию коррупции в Санкт-Петербургском  государственном казенном учреждении «Жилищное агентство Красносельского района Санкт-Петербурга»        </vt:lpstr>
      <vt:lpstr>ПОВЕСТКА ДНЯ</vt:lpstr>
      <vt:lpstr>Презентация PowerPoint</vt:lpstr>
      <vt:lpstr>Презентация PowerPoint</vt:lpstr>
      <vt:lpstr>Пункт 4 статьи 13.3 Федерального закона от 25.12.2008 № 273-ФЗ</vt:lpstr>
      <vt:lpstr>Презентация PowerPoint</vt:lpstr>
      <vt:lpstr>Презентация PowerPoint</vt:lpstr>
      <vt:lpstr>Презентация PowerPoint</vt:lpstr>
      <vt:lpstr>Презентация PowerPoint</vt:lpstr>
      <vt:lpstr>Презентация PowerPoint</vt:lpstr>
      <vt:lpstr>       1. О противодействии коррупции: Федеральный закон от 25.12.2008          № 273-ФЗ // Российская газета. – 30.12.2008. - № 266. 2. Уголовный кодекс Российской Федерации (статьи 159 (часть 3), 159.2 (часть 3), 160 (часть 3), 201, 204, 285, 285.1, 286, 289, 290, 291, 291.1, 292). 3. Кодекс Российской Федерации об административных правонарушениях (статьи 15.14, 19.28, 19.29). 4. Национальная стратегия противодействия коррупции: Утверждена Указом Президента РФ  от 13.04.2010 № 460 // Собрание законодательства РФ. - 19.04.2010. - № 16. - Ст. 1875.  5. Национальные планы противодействия коррупции (на соответствующие годы), утверждаемые Указами Президента РФ (в настоящее время – Национальный план противодействия коррупции на 2014 - 2015 годы, утвержденный Указом Президента РФ от 11.04.2014 № 226 // Официальный интернет-портал правовой информации http://www.pravo.gov.ru, 11.04.2014). 6. Перечень № 23 преступлений коррупционной направленности (в настоящее время - перечень № 23, введенный в действие Указанием Генеральной прокуратуры РФ № 870/11, МВД России № 1 от 27.12.2017) 7. О дополнительных мерах по противодействию коррупции в Санкт-Петербурге: Закон от 29.10.2008 № 674-122 // Санкт-Петербургские ведомости. - 28.11.2008. - № 224. 8. О мерах по реализации статьи 12 Федерального закона «О противодействии коррупции»: Закон Санкт-Петербурга от 19.09.2010  № 504-118 // Санкт-Петербургские ведомости. - 08.11.2010. -  № 209.   </vt:lpstr>
      <vt:lpstr>9. Об особенностях рассмотрения исполнительными органами государственной власти Санкт-Петербурга обращений граждан о коррупции: Постановление Правительства Санкт-Петербурга от 17.02.2009 № 156 // Информационный бюллетень Администрации Санкт-Петербурга. - 09.03.2009. - № 8.  10. О Порядке проведения антикоррупционного мониторинга в Санкт-Петербурге:  Постановление Правительства Санкт-Петербурга от 17.12.2009  № 1448 // Информационный бюллетень Администрации Санкт-Петербурга. - 31.12.2009. - № 50/1.  11. О коррупционно опасных функциях, выполняемых исполнительными органами государственной власти Санкт-Петербурга: Распоряжение Правительства Санкт-Петербурга от 06.03.2013 № 15-рп // Официальный сайт Администрации Санкт-Петербурга http://www.gov.spb.ru, 07.03.2013.   12. Планы противодействия коррупции в Санкт-Петербурге (на соответствующие годы), утверждаемые постановлениями Правительства Санкт-Петербурга (в настоящее время – План противодействия коррупции в Санкт-Петербурге на 2014-2015 годы, утвержденный постановлением Правительства Санкт-Петербурга от 29.10.2013  № 829).  13. Об утверждении Методических рекомендаций по формированию и организации деятельности комиссии по противодействию коррупции в государственном учреждении Санкт-Петербурга (государственном унитарном предприятии Санкт-Петербурга), подведомственном исполнительному органу государственной власти Санкт-Петербурга: Распоряжение Комитета по вопросам законности, правопорядка и безопасности от 29.05.2015 № 127-р.</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Противодействие коррупции в ГУ (ГУП), подведомственных исполнительным органам государственной власти</dc:title>
  <dc:creator>Лагуткин Александр Анатольевич</dc:creator>
  <cp:lastModifiedBy>Marat Tikhonov</cp:lastModifiedBy>
  <cp:revision>67</cp:revision>
  <dcterms:created xsi:type="dcterms:W3CDTF">2017-08-18T09:57:30Z</dcterms:created>
  <dcterms:modified xsi:type="dcterms:W3CDTF">2019-03-31T11:02:22Z</dcterms:modified>
</cp:coreProperties>
</file>